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80" r:id="rId3"/>
    <p:sldId id="281" r:id="rId4"/>
    <p:sldId id="282" r:id="rId5"/>
    <p:sldId id="257" r:id="rId6"/>
    <p:sldId id="258" r:id="rId7"/>
    <p:sldId id="259" r:id="rId8"/>
    <p:sldId id="283" r:id="rId9"/>
    <p:sldId id="284" r:id="rId10"/>
    <p:sldId id="285" r:id="rId11"/>
    <p:sldId id="260" r:id="rId12"/>
    <p:sldId id="261" r:id="rId13"/>
    <p:sldId id="262" r:id="rId14"/>
    <p:sldId id="263" r:id="rId15"/>
    <p:sldId id="288" r:id="rId16"/>
    <p:sldId id="287" r:id="rId17"/>
    <p:sldId id="289" r:id="rId18"/>
    <p:sldId id="286" r:id="rId19"/>
    <p:sldId id="290" r:id="rId20"/>
    <p:sldId id="291" r:id="rId21"/>
    <p:sldId id="264" r:id="rId22"/>
    <p:sldId id="292"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Garamond" panose="02020404030301010803" pitchFamily="18" charset="0"/>
      <p:regular r:id="rId44"/>
      <p:bold r:id="rId45"/>
      <p:italic r:id="rId46"/>
      <p:boldItalic r:id="rId47"/>
    </p:embeddedFont>
    <p:embeddedFont>
      <p:font typeface="EB Garamond"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9TbD+SBbno71eYpzXTsLR2HJ4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E4CC97-C353-4A67-A017-D77FCAD341E3}">
  <a:tblStyle styleId="{01E4CC97-C353-4A67-A017-D77FCAD341E3}" styleName="Table_0">
    <a:wholeTbl>
      <a:tcTxStyle b="off" i="off">
        <a:font>
          <a:latin typeface="Garamond"/>
          <a:ea typeface="Garamond"/>
          <a:cs typeface="Garamond"/>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FE7"/>
          </a:solidFill>
        </a:fill>
      </a:tcStyle>
    </a:wholeTbl>
    <a:band1H>
      <a:tcTxStyle/>
      <a:tcStyle>
        <a:tcBdr/>
        <a:fill>
          <a:solidFill>
            <a:srgbClr val="D8DDCB"/>
          </a:solidFill>
        </a:fill>
      </a:tcStyle>
    </a:band1H>
    <a:band2H>
      <a:tcTxStyle/>
      <a:tcStyle>
        <a:tcBdr/>
      </a:tcStyle>
    </a:band2H>
    <a:band1V>
      <a:tcTxStyle/>
      <a:tcStyle>
        <a:tcBdr/>
        <a:fill>
          <a:solidFill>
            <a:srgbClr val="D8DDCB"/>
          </a:solidFill>
        </a:fill>
      </a:tcStyle>
    </a:band1V>
    <a:band2V>
      <a:tcTxStyle/>
      <a:tcStyle>
        <a:tcBdr/>
      </a:tcStyle>
    </a:band2V>
    <a:lastCol>
      <a:tcTxStyle b="on" i="off">
        <a:font>
          <a:latin typeface="Garamond"/>
          <a:ea typeface="Garamond"/>
          <a:cs typeface="Garamond"/>
        </a:font>
        <a:schemeClr val="lt1"/>
      </a:tcTxStyle>
      <a:tcStyle>
        <a:tcBdr/>
        <a:fill>
          <a:solidFill>
            <a:schemeClr val="accent1"/>
          </a:solidFill>
        </a:fill>
      </a:tcStyle>
    </a:lastCol>
    <a:firstCol>
      <a:tcTxStyle b="on" i="off">
        <a:font>
          <a:latin typeface="Garamond"/>
          <a:ea typeface="Garamond"/>
          <a:cs typeface="Garamond"/>
        </a:font>
        <a:schemeClr val="lt1"/>
      </a:tcTxStyle>
      <a:tcStyle>
        <a:tcBdr/>
        <a:fill>
          <a:solidFill>
            <a:schemeClr val="accent1"/>
          </a:solidFill>
        </a:fill>
      </a:tcStyle>
    </a:firstCol>
    <a:lastRow>
      <a:tcTxStyle b="on" i="off">
        <a:font>
          <a:latin typeface="Garamond"/>
          <a:ea typeface="Garamond"/>
          <a:cs typeface="Garamond"/>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aramond"/>
          <a:ea typeface="Garamond"/>
          <a:cs typeface="Garamond"/>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15</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7515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0"/>
        <p:cNvGrpSpPr/>
        <p:nvPr/>
      </p:nvGrpSpPr>
      <p:grpSpPr>
        <a:xfrm>
          <a:off x="0" y="0"/>
          <a:ext cx="0" cy="0"/>
          <a:chOff x="0" y="0"/>
          <a:chExt cx="0" cy="0"/>
        </a:xfrm>
      </p:grpSpPr>
      <p:grpSp>
        <p:nvGrpSpPr>
          <p:cNvPr id="21" name="Google Shape;21;p26"/>
          <p:cNvGrpSpPr/>
          <p:nvPr/>
        </p:nvGrpSpPr>
        <p:grpSpPr>
          <a:xfrm>
            <a:off x="-16934" y="0"/>
            <a:ext cx="12231160" cy="6856214"/>
            <a:chOff x="-16934" y="0"/>
            <a:chExt cx="12231160" cy="6856214"/>
          </a:xfrm>
        </p:grpSpPr>
        <p:pic>
          <p:nvPicPr>
            <p:cNvPr id="22" name="Google Shape;22;p26" descr="HD-PanelTitleR1.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3" name="Google Shape;23;p26"/>
            <p:cNvSpPr/>
            <p:nvPr/>
          </p:nvSpPr>
          <p:spPr>
            <a:xfrm>
              <a:off x="2328332" y="1540931"/>
              <a:ext cx="7543802" cy="3835401"/>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26" descr="HDRibbonTitle-UniformTrim.png"/>
            <p:cNvPicPr preferRelativeResize="0"/>
            <p:nvPr/>
          </p:nvPicPr>
          <p:blipFill rotWithShape="1">
            <a:blip r:embed="rId3">
              <a:alphaModFix/>
            </a:blip>
            <a:srcRect/>
            <a:stretch/>
          </p:blipFill>
          <p:spPr>
            <a:xfrm>
              <a:off x="-16934" y="3147609"/>
              <a:ext cx="2478024" cy="612648"/>
            </a:xfrm>
            <a:prstGeom prst="rect">
              <a:avLst/>
            </a:prstGeom>
            <a:noFill/>
            <a:ln>
              <a:noFill/>
            </a:ln>
          </p:spPr>
        </p:pic>
        <p:pic>
          <p:nvPicPr>
            <p:cNvPr id="25" name="Google Shape;25;p26" descr="HDRibbonTitle-UniformTrim.png"/>
            <p:cNvPicPr preferRelativeResize="0"/>
            <p:nvPr/>
          </p:nvPicPr>
          <p:blipFill rotWithShape="1">
            <a:blip r:embed="rId3">
              <a:alphaModFix/>
            </a:blip>
            <a:srcRect/>
            <a:stretch/>
          </p:blipFill>
          <p:spPr>
            <a:xfrm>
              <a:off x="9736202" y="3147609"/>
              <a:ext cx="2478024" cy="612648"/>
            </a:xfrm>
            <a:prstGeom prst="rect">
              <a:avLst/>
            </a:prstGeom>
            <a:noFill/>
            <a:ln>
              <a:noFill/>
            </a:ln>
          </p:spPr>
        </p:pic>
      </p:grpSp>
      <p:sp>
        <p:nvSpPr>
          <p:cNvPr id="26" name="Google Shape;26;p26"/>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262626"/>
              </a:buClr>
              <a:buSzPts val="5400"/>
              <a:buFont typeface="Garamond"/>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6"/>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a:endParaRPr/>
          </a:p>
        </p:txBody>
      </p:sp>
      <p:sp>
        <p:nvSpPr>
          <p:cNvPr id="28" name="Google Shape;28;p26"/>
          <p:cNvSpPr txBox="1">
            <a:spLocks noGrp="1"/>
          </p:cNvSpPr>
          <p:nvPr>
            <p:ph type="dt" idx="10"/>
          </p:nvPr>
        </p:nvSpPr>
        <p:spPr>
          <a:xfrm>
            <a:off x="7983232" y="5037663"/>
            <a:ext cx="897467"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2692397" y="5037663"/>
            <a:ext cx="5214635"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sldNum" idx="12"/>
          </p:nvPr>
        </p:nvSpPr>
        <p:spPr>
          <a:xfrm>
            <a:off x="8956900" y="5037663"/>
            <a:ext cx="55116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cxnSp>
        <p:nvCxnSpPr>
          <p:cNvPr id="31" name="Google Shape;31;p26"/>
          <p:cNvCxnSpPr/>
          <p:nvPr/>
        </p:nvCxnSpPr>
        <p:spPr>
          <a:xfrm>
            <a:off x="2692399" y="3522131"/>
            <a:ext cx="681566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6"/>
        <p:cNvGrpSpPr/>
        <p:nvPr/>
      </p:nvGrpSpPr>
      <p:grpSpPr>
        <a:xfrm>
          <a:off x="0" y="0"/>
          <a:ext cx="0" cy="0"/>
          <a:chOff x="0" y="0"/>
          <a:chExt cx="0" cy="0"/>
        </a:xfrm>
      </p:grpSpPr>
      <p:sp>
        <p:nvSpPr>
          <p:cNvPr id="97" name="Google Shape;97;p36"/>
          <p:cNvSpPr txBox="1">
            <a:spLocks noGrp="1"/>
          </p:cNvSpPr>
          <p:nvPr>
            <p:ph type="title"/>
          </p:nvPr>
        </p:nvSpPr>
        <p:spPr>
          <a:xfrm>
            <a:off x="1303868" y="982132"/>
            <a:ext cx="9592732" cy="29548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3200"/>
              <a:buFont typeface="Garamond"/>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6"/>
          <p:cNvSpPr txBox="1">
            <a:spLocks noGrp="1"/>
          </p:cNvSpPr>
          <p:nvPr>
            <p:ph type="body" idx="1"/>
          </p:nvPr>
        </p:nvSpPr>
        <p:spPr>
          <a:xfrm>
            <a:off x="1303868" y="4343399"/>
            <a:ext cx="9592732"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99" name="Google Shape;99;p3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cxnSp>
        <p:nvCxnSpPr>
          <p:cNvPr id="102" name="Google Shape;102;p36"/>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3"/>
        <p:cNvGrpSpPr/>
        <p:nvPr/>
      </p:nvGrpSpPr>
      <p:grpSpPr>
        <a:xfrm>
          <a:off x="0" y="0"/>
          <a:ext cx="0" cy="0"/>
          <a:chOff x="0" y="0"/>
          <a:chExt cx="0" cy="0"/>
        </a:xfrm>
      </p:grpSpPr>
      <p:sp>
        <p:nvSpPr>
          <p:cNvPr id="104" name="Google Shape;104;p37"/>
          <p:cNvSpPr txBox="1">
            <a:spLocks noGrp="1"/>
          </p:cNvSpPr>
          <p:nvPr>
            <p:ph type="title"/>
          </p:nvPr>
        </p:nvSpPr>
        <p:spPr>
          <a:xfrm>
            <a:off x="1446213" y="982132"/>
            <a:ext cx="9296398" cy="2370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Garamond"/>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7"/>
          <p:cNvSpPr txBox="1">
            <a:spLocks noGrp="1"/>
          </p:cNvSpPr>
          <p:nvPr>
            <p:ph type="body" idx="1"/>
          </p:nvPr>
        </p:nvSpPr>
        <p:spPr>
          <a:xfrm>
            <a:off x="1674812" y="3352800"/>
            <a:ext cx="8839202" cy="584200"/>
          </a:xfrm>
          <a:prstGeom prst="rect">
            <a:avLst/>
          </a:prstGeom>
          <a:noFill/>
          <a:ln>
            <a:noFill/>
          </a:ln>
        </p:spPr>
        <p:txBody>
          <a:bodyPr spcFirstLastPara="1" wrap="square" lIns="91425" tIns="45700" rIns="91425" bIns="45700" anchor="ctr" anchorCtr="0">
            <a:normAutofit/>
          </a:bodyPr>
          <a:lstStyle>
            <a:lvl1pPr marL="457200" lvl="0" indent="-228600" algn="r">
              <a:spcBef>
                <a:spcPts val="400"/>
              </a:spcBef>
              <a:spcAft>
                <a:spcPts val="0"/>
              </a:spcAft>
              <a:buSzPts val="2300"/>
              <a:buFont typeface="Garamond"/>
              <a:buNone/>
              <a:defRPr sz="2000"/>
            </a:lvl1pPr>
            <a:lvl2pPr marL="914400" lvl="1" indent="-228600" algn="l">
              <a:spcBef>
                <a:spcPts val="600"/>
              </a:spcBef>
              <a:spcAft>
                <a:spcPts val="0"/>
              </a:spcAft>
              <a:buSzPts val="2300"/>
              <a:buFont typeface="Garamond"/>
              <a:buNone/>
              <a:defRPr/>
            </a:lvl2pPr>
            <a:lvl3pPr marL="1371600" lvl="2" indent="-228600" algn="l">
              <a:spcBef>
                <a:spcPts val="600"/>
              </a:spcBef>
              <a:spcAft>
                <a:spcPts val="0"/>
              </a:spcAft>
              <a:buSzPts val="2070"/>
              <a:buFont typeface="Garamond"/>
              <a:buNone/>
              <a:defRPr/>
            </a:lvl3pPr>
            <a:lvl4pPr marL="1828800" lvl="3" indent="-228600" algn="l">
              <a:spcBef>
                <a:spcPts val="600"/>
              </a:spcBef>
              <a:spcAft>
                <a:spcPts val="0"/>
              </a:spcAft>
              <a:buSzPts val="1840"/>
              <a:buFont typeface="Garamond"/>
              <a:buNone/>
              <a:defRPr/>
            </a:lvl4pPr>
            <a:lvl5pPr marL="2286000" lvl="4" indent="-228600" algn="l">
              <a:spcBef>
                <a:spcPts val="600"/>
              </a:spcBef>
              <a:spcAft>
                <a:spcPts val="0"/>
              </a:spcAft>
              <a:buSzPts val="1610"/>
              <a:buFont typeface="Garamond"/>
              <a:buNone/>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06" name="Google Shape;106;p37"/>
          <p:cNvSpPr txBox="1">
            <a:spLocks noGrp="1"/>
          </p:cNvSpPr>
          <p:nvPr>
            <p:ph type="body" idx="2"/>
          </p:nvPr>
        </p:nvSpPr>
        <p:spPr>
          <a:xfrm>
            <a:off x="1295401" y="4343399"/>
            <a:ext cx="9609666"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07" name="Google Shape;107;p3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
        <p:nvSpPr>
          <p:cNvPr id="110" name="Google Shape;110;p37"/>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8000">
                <a:solidFill>
                  <a:schemeClr val="dk1"/>
                </a:solidFill>
                <a:latin typeface="Garamond"/>
                <a:ea typeface="Garamond"/>
                <a:cs typeface="Garamond"/>
                <a:sym typeface="Garamond"/>
              </a:rPr>
              <a:t>“</a:t>
            </a:r>
            <a:endParaRPr/>
          </a:p>
        </p:txBody>
      </p:sp>
      <p:sp>
        <p:nvSpPr>
          <p:cNvPr id="111" name="Google Shape;111;p37"/>
          <p:cNvSpPr txBox="1"/>
          <p:nvPr/>
        </p:nvSpPr>
        <p:spPr>
          <a:xfrm>
            <a:off x="10600267" y="282787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ru-RU" sz="8000">
                <a:solidFill>
                  <a:schemeClr val="dk1"/>
                </a:solidFill>
                <a:latin typeface="Garamond"/>
                <a:ea typeface="Garamond"/>
                <a:cs typeface="Garamond"/>
                <a:sym typeface="Garamond"/>
              </a:rPr>
              <a:t>”</a:t>
            </a:r>
            <a:endParaRPr/>
          </a:p>
        </p:txBody>
      </p:sp>
      <p:cxnSp>
        <p:nvCxnSpPr>
          <p:cNvPr id="112" name="Google Shape;112;p37"/>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3"/>
        <p:cNvGrpSpPr/>
        <p:nvPr/>
      </p:nvGrpSpPr>
      <p:grpSpPr>
        <a:xfrm>
          <a:off x="0" y="0"/>
          <a:ext cx="0" cy="0"/>
          <a:chOff x="0" y="0"/>
          <a:chExt cx="0" cy="0"/>
        </a:xfrm>
      </p:grpSpPr>
      <p:sp>
        <p:nvSpPr>
          <p:cNvPr id="114" name="Google Shape;114;p38"/>
          <p:cNvSpPr txBox="1">
            <a:spLocks noGrp="1"/>
          </p:cNvSpPr>
          <p:nvPr>
            <p:ph type="title"/>
          </p:nvPr>
        </p:nvSpPr>
        <p:spPr>
          <a:xfrm>
            <a:off x="1295402" y="3308581"/>
            <a:ext cx="9609668"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3200"/>
              <a:buFont typeface="Garamond"/>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8"/>
          <p:cNvSpPr txBox="1">
            <a:spLocks noGrp="1"/>
          </p:cNvSpPr>
          <p:nvPr>
            <p:ph type="body" idx="1"/>
          </p:nvPr>
        </p:nvSpPr>
        <p:spPr>
          <a:xfrm>
            <a:off x="1295401" y="4777381"/>
            <a:ext cx="9609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16" name="Google Shape;116;p3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9"/>
        <p:cNvGrpSpPr/>
        <p:nvPr/>
      </p:nvGrpSpPr>
      <p:grpSpPr>
        <a:xfrm>
          <a:off x="0" y="0"/>
          <a:ext cx="0" cy="0"/>
          <a:chOff x="0" y="0"/>
          <a:chExt cx="0" cy="0"/>
        </a:xfrm>
      </p:grpSpPr>
      <p:sp>
        <p:nvSpPr>
          <p:cNvPr id="120" name="Google Shape;120;p39"/>
          <p:cNvSpPr txBox="1">
            <a:spLocks noGrp="1"/>
          </p:cNvSpPr>
          <p:nvPr>
            <p:ph type="title"/>
          </p:nvPr>
        </p:nvSpPr>
        <p:spPr>
          <a:xfrm>
            <a:off x="1446213" y="982132"/>
            <a:ext cx="9296398"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Garamond"/>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9"/>
          <p:cNvSpPr txBox="1">
            <a:spLocks noGrp="1"/>
          </p:cNvSpPr>
          <p:nvPr>
            <p:ph type="body" idx="1"/>
          </p:nvPr>
        </p:nvSpPr>
        <p:spPr>
          <a:xfrm>
            <a:off x="1295401" y="3639312"/>
            <a:ext cx="9609668" cy="88696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22" name="Google Shape;122;p39"/>
          <p:cNvSpPr txBox="1">
            <a:spLocks noGrp="1"/>
          </p:cNvSpPr>
          <p:nvPr>
            <p:ph type="body" idx="2"/>
          </p:nvPr>
        </p:nvSpPr>
        <p:spPr>
          <a:xfrm>
            <a:off x="1295401" y="4529667"/>
            <a:ext cx="9609668" cy="1346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23" name="Google Shape;123;p3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
        <p:nvSpPr>
          <p:cNvPr id="126" name="Google Shape;126;p39"/>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8000">
                <a:solidFill>
                  <a:schemeClr val="dk1"/>
                </a:solidFill>
                <a:latin typeface="Garamond"/>
                <a:ea typeface="Garamond"/>
                <a:cs typeface="Garamond"/>
                <a:sym typeface="Garamond"/>
              </a:rPr>
              <a:t>“</a:t>
            </a:r>
            <a:endParaRPr/>
          </a:p>
        </p:txBody>
      </p:sp>
      <p:sp>
        <p:nvSpPr>
          <p:cNvPr id="127" name="Google Shape;127;p39"/>
          <p:cNvSpPr txBox="1"/>
          <p:nvPr/>
        </p:nvSpPr>
        <p:spPr>
          <a:xfrm>
            <a:off x="10600267" y="2599261"/>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ru-RU" sz="8000">
                <a:solidFill>
                  <a:schemeClr val="dk1"/>
                </a:solidFill>
                <a:latin typeface="Garamond"/>
                <a:ea typeface="Garamond"/>
                <a:cs typeface="Garamond"/>
                <a:sym typeface="Garamond"/>
              </a:rPr>
              <a:t>”</a:t>
            </a:r>
            <a:endParaRPr/>
          </a:p>
        </p:txBody>
      </p:sp>
      <p:cxnSp>
        <p:nvCxnSpPr>
          <p:cNvPr id="128" name="Google Shape;128;p39"/>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9"/>
        <p:cNvGrpSpPr/>
        <p:nvPr/>
      </p:nvGrpSpPr>
      <p:grpSpPr>
        <a:xfrm>
          <a:off x="0" y="0"/>
          <a:ext cx="0" cy="0"/>
          <a:chOff x="0" y="0"/>
          <a:chExt cx="0" cy="0"/>
        </a:xfrm>
      </p:grpSpPr>
      <p:sp>
        <p:nvSpPr>
          <p:cNvPr id="130" name="Google Shape;130;p40"/>
          <p:cNvSpPr txBox="1">
            <a:spLocks noGrp="1"/>
          </p:cNvSpPr>
          <p:nvPr>
            <p:ph type="title"/>
          </p:nvPr>
        </p:nvSpPr>
        <p:spPr>
          <a:xfrm>
            <a:off x="1295401" y="982132"/>
            <a:ext cx="9609666"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0"/>
          <p:cNvSpPr txBox="1">
            <a:spLocks noGrp="1"/>
          </p:cNvSpPr>
          <p:nvPr>
            <p:ph type="body" idx="1"/>
          </p:nvPr>
        </p:nvSpPr>
        <p:spPr>
          <a:xfrm>
            <a:off x="1295401" y="3630168"/>
            <a:ext cx="9609668" cy="84124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3220"/>
              <a:buNone/>
              <a:defRPr sz="2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32" name="Google Shape;132;p40"/>
          <p:cNvSpPr txBox="1">
            <a:spLocks noGrp="1"/>
          </p:cNvSpPr>
          <p:nvPr>
            <p:ph type="body" idx="2"/>
          </p:nvPr>
        </p:nvSpPr>
        <p:spPr>
          <a:xfrm>
            <a:off x="1295400" y="4470399"/>
            <a:ext cx="9609670" cy="1405467"/>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33" name="Google Shape;133;p4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4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4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cxnSp>
        <p:nvCxnSpPr>
          <p:cNvPr id="136" name="Google Shape;136;p40"/>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7"/>
        <p:cNvGrpSpPr/>
        <p:nvPr/>
      </p:nvGrpSpPr>
      <p:grpSpPr>
        <a:xfrm>
          <a:off x="0" y="0"/>
          <a:ext cx="0" cy="0"/>
          <a:chOff x="0" y="0"/>
          <a:chExt cx="0" cy="0"/>
        </a:xfrm>
      </p:grpSpPr>
      <p:sp>
        <p:nvSpPr>
          <p:cNvPr id="138" name="Google Shape;138;p4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41"/>
          <p:cNvSpPr txBox="1">
            <a:spLocks noGrp="1"/>
          </p:cNvSpPr>
          <p:nvPr>
            <p:ph type="body" idx="1"/>
          </p:nvPr>
        </p:nvSpPr>
        <p:spPr>
          <a:xfrm rot="5400000">
            <a:off x="4436531" y="-584198"/>
            <a:ext cx="3318936" cy="9601196"/>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40" name="Google Shape;140;p4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cxnSp>
        <p:nvCxnSpPr>
          <p:cNvPr id="143" name="Google Shape;143;p41"/>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4"/>
        <p:cNvGrpSpPr/>
        <p:nvPr/>
      </p:nvGrpSpPr>
      <p:grpSpPr>
        <a:xfrm>
          <a:off x="0" y="0"/>
          <a:ext cx="0" cy="0"/>
          <a:chOff x="0" y="0"/>
          <a:chExt cx="0" cy="0"/>
        </a:xfrm>
      </p:grpSpPr>
      <p:sp>
        <p:nvSpPr>
          <p:cNvPr id="145" name="Google Shape;145;p42"/>
          <p:cNvSpPr txBox="1">
            <a:spLocks noGrp="1"/>
          </p:cNvSpPr>
          <p:nvPr>
            <p:ph type="title"/>
          </p:nvPr>
        </p:nvSpPr>
        <p:spPr>
          <a:xfrm rot="5400000">
            <a:off x="7497936" y="2483551"/>
            <a:ext cx="4893735" cy="189089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2"/>
          <p:cNvSpPr txBox="1">
            <a:spLocks noGrp="1"/>
          </p:cNvSpPr>
          <p:nvPr>
            <p:ph type="body" idx="1"/>
          </p:nvPr>
        </p:nvSpPr>
        <p:spPr>
          <a:xfrm rot="5400000">
            <a:off x="2565043" y="-287513"/>
            <a:ext cx="4893734" cy="743302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47" name="Google Shape;147;p4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4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cxnSp>
        <p:nvCxnSpPr>
          <p:cNvPr id="150" name="Google Shape;150;p42"/>
          <p:cNvCxnSpPr/>
          <p:nvPr/>
        </p:nvCxnSpPr>
        <p:spPr>
          <a:xfrm>
            <a:off x="8863890" y="990600"/>
            <a:ext cx="0" cy="487680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cxnSp>
        <p:nvCxnSpPr>
          <p:cNvPr id="33" name="Google Shape;33;p27"/>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34" name="Google Shape;34;p2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7"/>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36" name="Google Shape;36;p2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2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4400"/>
              <a:buFont typeface="Garamond"/>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9"/>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normAutofit/>
          </a:bodyPr>
          <a:lstStyle>
            <a:lvl1pPr marL="457200" lvl="0" indent="-228600" algn="ctr">
              <a:spcBef>
                <a:spcPts val="48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46" name="Google Shape;46;p2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cxnSp>
        <p:nvCxnSpPr>
          <p:cNvPr id="49" name="Google Shape;49;p29"/>
          <p:cNvCxnSpPr/>
          <p:nvPr/>
        </p:nvCxnSpPr>
        <p:spPr>
          <a:xfrm>
            <a:off x="2012723" y="3710585"/>
            <a:ext cx="816338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cxnSp>
        <p:nvCxnSpPr>
          <p:cNvPr id="51" name="Google Shape;51;p30"/>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52" name="Google Shape;52;p3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0"/>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54" name="Google Shape;54;p30"/>
          <p:cNvSpPr txBox="1">
            <a:spLocks noGrp="1"/>
          </p:cNvSpPr>
          <p:nvPr>
            <p:ph type="body" idx="2"/>
          </p:nvPr>
        </p:nvSpPr>
        <p:spPr>
          <a:xfrm>
            <a:off x="6181344"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55" name="Google Shape;55;p3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672"/>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61" name="Google Shape;61;p31"/>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2" name="Google Shape;62;p31"/>
          <p:cNvSpPr txBox="1">
            <a:spLocks noGrp="1"/>
          </p:cNvSpPr>
          <p:nvPr>
            <p:ph type="body" idx="3"/>
          </p:nvPr>
        </p:nvSpPr>
        <p:spPr>
          <a:xfrm>
            <a:off x="618067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672"/>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63" name="Google Shape;63;p31"/>
          <p:cNvSpPr txBox="1">
            <a:spLocks noGrp="1"/>
          </p:cNvSpPr>
          <p:nvPr>
            <p:ph type="body" idx="4"/>
          </p:nvPr>
        </p:nvSpPr>
        <p:spPr>
          <a:xfrm>
            <a:off x="618067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4" name="Google Shape;64;p3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cxnSp>
        <p:nvCxnSpPr>
          <p:cNvPr id="67" name="Google Shape;67;p31"/>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cxnSp>
        <p:nvCxnSpPr>
          <p:cNvPr id="73" name="Google Shape;73;p32"/>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34"/>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800"/>
              <a:buFont typeface="Garamond"/>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4"/>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85" name="Google Shape;85;p34"/>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normAutofit/>
          </a:bodyPr>
          <a:lstStyle>
            <a:lvl1pPr marL="457200" lvl="0" indent="-228600" algn="ctr">
              <a:spcBef>
                <a:spcPts val="360"/>
              </a:spcBef>
              <a:spcAft>
                <a:spcPts val="0"/>
              </a:spcAft>
              <a:buSzPts val="2070"/>
              <a:buNone/>
              <a:defRPr sz="18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86" name="Google Shape;86;p3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9"/>
        <p:cNvGrpSpPr/>
        <p:nvPr/>
      </p:nvGrpSpPr>
      <p:grpSpPr>
        <a:xfrm>
          <a:off x="0" y="0"/>
          <a:ext cx="0" cy="0"/>
          <a:chOff x="0" y="0"/>
          <a:chExt cx="0" cy="0"/>
        </a:xfrm>
      </p:grpSpPr>
      <p:sp>
        <p:nvSpPr>
          <p:cNvPr id="90" name="Google Shape;90;p35"/>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400"/>
              <a:buFont typeface="Garamond"/>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5"/>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92" name="Google Shape;92;p35"/>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spcBef>
                <a:spcPts val="280"/>
              </a:spcBef>
              <a:spcAft>
                <a:spcPts val="0"/>
              </a:spcAft>
              <a:buSzPts val="1610"/>
              <a:buNone/>
              <a:defRPr sz="14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93" name="Google Shape;93;p3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9"/>
        <p:cNvGrpSpPr/>
        <p:nvPr/>
      </p:nvGrpSpPr>
      <p:grpSpPr>
        <a:xfrm>
          <a:off x="0" y="0"/>
          <a:ext cx="0" cy="0"/>
          <a:chOff x="0" y="0"/>
          <a:chExt cx="0" cy="0"/>
        </a:xfrm>
      </p:grpSpPr>
      <p:grpSp>
        <p:nvGrpSpPr>
          <p:cNvPr id="10" name="Google Shape;10;p25"/>
          <p:cNvGrpSpPr/>
          <p:nvPr/>
        </p:nvGrpSpPr>
        <p:grpSpPr>
          <a:xfrm>
            <a:off x="-15736" y="0"/>
            <a:ext cx="12229962" cy="6856214"/>
            <a:chOff x="-15736" y="0"/>
            <a:chExt cx="12229962" cy="6856214"/>
          </a:xfrm>
        </p:grpSpPr>
        <p:pic>
          <p:nvPicPr>
            <p:cNvPr id="11" name="Google Shape;11;p25" descr="HD-PanelContent.png"/>
            <p:cNvPicPr preferRelativeResize="0"/>
            <p:nvPr/>
          </p:nvPicPr>
          <p:blipFill rotWithShape="1">
            <a:blip r:embed="rId19">
              <a:alphaModFix/>
            </a:blip>
            <a:srcRect/>
            <a:stretch/>
          </p:blipFill>
          <p:spPr>
            <a:xfrm>
              <a:off x="0" y="0"/>
              <a:ext cx="12188825" cy="6856214"/>
            </a:xfrm>
            <a:prstGeom prst="rect">
              <a:avLst/>
            </a:prstGeom>
            <a:noFill/>
            <a:ln>
              <a:noFill/>
            </a:ln>
          </p:spPr>
        </p:pic>
        <p:sp>
          <p:nvSpPr>
            <p:cNvPr id="12" name="Google Shape;12;p25"/>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5" descr="HDRibbonContent-UniformTrim.png"/>
            <p:cNvPicPr preferRelativeResize="0"/>
            <p:nvPr/>
          </p:nvPicPr>
          <p:blipFill rotWithShape="1">
            <a:blip r:embed="rId20">
              <a:alphaModFix/>
            </a:blip>
            <a:srcRect/>
            <a:stretch/>
          </p:blipFill>
          <p:spPr>
            <a:xfrm>
              <a:off x="-15736" y="3153832"/>
              <a:ext cx="777240" cy="606425"/>
            </a:xfrm>
            <a:prstGeom prst="rect">
              <a:avLst/>
            </a:prstGeom>
            <a:noFill/>
            <a:ln>
              <a:noFill/>
            </a:ln>
          </p:spPr>
        </p:pic>
        <p:pic>
          <p:nvPicPr>
            <p:cNvPr id="14" name="Google Shape;14;p25" descr="HDRibbonContent-UniformTrim.png"/>
            <p:cNvPicPr preferRelativeResize="0"/>
            <p:nvPr/>
          </p:nvPicPr>
          <p:blipFill rotWithShape="1">
            <a:blip r:embed="rId20">
              <a:alphaModFix/>
            </a:blip>
            <a:srcRect/>
            <a:stretch/>
          </p:blipFill>
          <p:spPr>
            <a:xfrm>
              <a:off x="11436986" y="3153832"/>
              <a:ext cx="777240" cy="606425"/>
            </a:xfrm>
            <a:prstGeom prst="rect">
              <a:avLst/>
            </a:prstGeom>
            <a:noFill/>
            <a:ln>
              <a:noFill/>
            </a:ln>
          </p:spPr>
        </p:pic>
      </p:grpSp>
      <p:sp>
        <p:nvSpPr>
          <p:cNvPr id="15" name="Google Shape;15;p2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6" name="Google Shape;16;p25"/>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7" name="Google Shape;17;p2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8" name="Google Shape;18;p2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9" name="Google Shape;19;p2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Garamond"/>
                <a:ea typeface="Garamond"/>
                <a:cs typeface="Garamond"/>
                <a:sym typeface="Garamond"/>
              </a:defRPr>
            </a:lvl1pPr>
            <a:lvl2pPr marL="0" marR="0" lvl="1" indent="0" algn="r" rtl="0">
              <a:spcBef>
                <a:spcPts val="0"/>
              </a:spcBef>
              <a:buNone/>
              <a:defRPr sz="1000" b="0" i="0" u="none" strike="noStrike" cap="none">
                <a:solidFill>
                  <a:schemeClr val="dk1"/>
                </a:solidFill>
                <a:latin typeface="Garamond"/>
                <a:ea typeface="Garamond"/>
                <a:cs typeface="Garamond"/>
                <a:sym typeface="Garamond"/>
              </a:defRPr>
            </a:lvl2pPr>
            <a:lvl3pPr marL="0" marR="0" lvl="2" indent="0" algn="r" rtl="0">
              <a:spcBef>
                <a:spcPts val="0"/>
              </a:spcBef>
              <a:buNone/>
              <a:defRPr sz="1000" b="0" i="0" u="none" strike="noStrike" cap="none">
                <a:solidFill>
                  <a:schemeClr val="dk1"/>
                </a:solidFill>
                <a:latin typeface="Garamond"/>
                <a:ea typeface="Garamond"/>
                <a:cs typeface="Garamond"/>
                <a:sym typeface="Garamond"/>
              </a:defRPr>
            </a:lvl3pPr>
            <a:lvl4pPr marL="0" marR="0" lvl="3" indent="0" algn="r" rtl="0">
              <a:spcBef>
                <a:spcPts val="0"/>
              </a:spcBef>
              <a:buNone/>
              <a:defRPr sz="1000" b="0" i="0" u="none" strike="noStrike" cap="none">
                <a:solidFill>
                  <a:schemeClr val="dk1"/>
                </a:solidFill>
                <a:latin typeface="Garamond"/>
                <a:ea typeface="Garamond"/>
                <a:cs typeface="Garamond"/>
                <a:sym typeface="Garamond"/>
              </a:defRPr>
            </a:lvl4pPr>
            <a:lvl5pPr marL="0" marR="0" lvl="4" indent="0" algn="r" rtl="0">
              <a:spcBef>
                <a:spcPts val="0"/>
              </a:spcBef>
              <a:buNone/>
              <a:defRPr sz="1000" b="0" i="0" u="none" strike="noStrike" cap="none">
                <a:solidFill>
                  <a:schemeClr val="dk1"/>
                </a:solidFill>
                <a:latin typeface="Garamond"/>
                <a:ea typeface="Garamond"/>
                <a:cs typeface="Garamond"/>
                <a:sym typeface="Garamond"/>
              </a:defRPr>
            </a:lvl5pPr>
            <a:lvl6pPr marL="0" marR="0" lvl="5" indent="0" algn="r" rtl="0">
              <a:spcBef>
                <a:spcPts val="0"/>
              </a:spcBef>
              <a:buNone/>
              <a:defRPr sz="1000" b="0" i="0" u="none" strike="noStrike" cap="none">
                <a:solidFill>
                  <a:schemeClr val="dk1"/>
                </a:solidFill>
                <a:latin typeface="Garamond"/>
                <a:ea typeface="Garamond"/>
                <a:cs typeface="Garamond"/>
                <a:sym typeface="Garamond"/>
              </a:defRPr>
            </a:lvl6pPr>
            <a:lvl7pPr marL="0" marR="0" lvl="6" indent="0" algn="r" rtl="0">
              <a:spcBef>
                <a:spcPts val="0"/>
              </a:spcBef>
              <a:buNone/>
              <a:defRPr sz="1000" b="0" i="0" u="none" strike="noStrike" cap="none">
                <a:solidFill>
                  <a:schemeClr val="dk1"/>
                </a:solidFill>
                <a:latin typeface="Garamond"/>
                <a:ea typeface="Garamond"/>
                <a:cs typeface="Garamond"/>
                <a:sym typeface="Garamond"/>
              </a:defRPr>
            </a:lvl7pPr>
            <a:lvl8pPr marL="0" marR="0" lvl="7" indent="0" algn="r" rtl="0">
              <a:spcBef>
                <a:spcPts val="0"/>
              </a:spcBef>
              <a:buNone/>
              <a:defRPr sz="1000" b="0" i="0" u="none" strike="noStrike" cap="none">
                <a:solidFill>
                  <a:schemeClr val="dk1"/>
                </a:solidFill>
                <a:latin typeface="Garamond"/>
                <a:ea typeface="Garamond"/>
                <a:cs typeface="Garamond"/>
                <a:sym typeface="Garamond"/>
              </a:defRPr>
            </a:lvl8pPr>
            <a:lvl9pPr marL="0" marR="0" lvl="8" indent="0" algn="r" rtl="0">
              <a:spcBef>
                <a:spcPts val="0"/>
              </a:spcBef>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mintrans.gov-murman.ru/activities/taxi/reestr_taxi/" TargetMode="External"/><Relationship Id="rId13" Type="http://schemas.openxmlformats.org/officeDocument/2006/relationships/hyperlink" Target="http://opendata.rkomi.ru/datasets/30137543" TargetMode="External"/><Relationship Id="rId18" Type="http://schemas.openxmlformats.org/officeDocument/2006/relationships/hyperlink" Target="https://mintrans.nso.ru/page/2005?page=0,1646" TargetMode="External"/><Relationship Id="rId3" Type="http://schemas.openxmlformats.org/officeDocument/2006/relationships/hyperlink" Target="https://transport29.ru/avtomobilnyj-transport/taksi/23-reestr-vydannykh-razreshenij" TargetMode="External"/><Relationship Id="rId21" Type="http://schemas.openxmlformats.org/officeDocument/2006/relationships/hyperlink" Target="https://mcx.rtyva.ru/node/9211/" TargetMode="External"/><Relationship Id="rId7" Type="http://schemas.openxmlformats.org/officeDocument/2006/relationships/hyperlink" Target="http://taxi.lenreg.ru/reestrtaxi/?page=1" TargetMode="External"/><Relationship Id="rId12" Type="http://schemas.openxmlformats.org/officeDocument/2006/relationships/hyperlink" Target="https://road.gov.karelia.ru/upload/iblock/867/Reestr-vydannykh-razresheniy-taksi-na-29.07.2021.xls" TargetMode="External"/><Relationship Id="rId17" Type="http://schemas.openxmlformats.org/officeDocument/2006/relationships/hyperlink" Target="http://www.mintrans.krskstate.ru/page9523/uslugi/taxi/reestr" TargetMode="External"/><Relationship Id="rId2" Type="http://schemas.openxmlformats.org/officeDocument/2006/relationships/hyperlink" Target="https://docs.google.com/spreadsheets/d/1Vny1RFqZdiInCAAignkMTVMnJm-JCBlykqu75RtTkfI/edit?usp=sharing" TargetMode="External"/><Relationship Id="rId16" Type="http://schemas.openxmlformats.org/officeDocument/2006/relationships/hyperlink" Target="https://data.gov.ru/opendata/4205144794-taxi" TargetMode="External"/><Relationship Id="rId20" Type="http://schemas.openxmlformats.org/officeDocument/2006/relationships/hyperlink" Target="https://economy.buryatia.ru/mintrans/activities/reports_and_reports/informatsionnye-sistemy/" TargetMode="External"/><Relationship Id="rId1" Type="http://schemas.openxmlformats.org/officeDocument/2006/relationships/slideLayout" Target="../slideLayouts/slideLayout2.xml"/><Relationship Id="rId6" Type="http://schemas.openxmlformats.org/officeDocument/2006/relationships/hyperlink" Target="https://infrastruktura.gov39.ru/activity/transport/taxi.php" TargetMode="External"/><Relationship Id="rId11" Type="http://schemas.openxmlformats.org/officeDocument/2006/relationships/hyperlink" Target="https://transport.pskov.ru/deyatelnost/perevozka-passazhirov-i-bagazha-legkovym-taksi/reestr-vydannyh-razresheniy-na-osushchestvlenie-deyatelnosti" TargetMode="External"/><Relationship Id="rId5" Type="http://schemas.openxmlformats.org/officeDocument/2006/relationships/hyperlink" Target="https://www.gov.spb.ru/gov/otrasl/c_transport/taxi/" TargetMode="External"/><Relationship Id="rId15" Type="http://schemas.openxmlformats.org/officeDocument/2006/relationships/hyperlink" Target="https://irkobl.ru/sites/gkh/transport/reestr/" TargetMode="External"/><Relationship Id="rId23" Type="http://schemas.openxmlformats.org/officeDocument/2006/relationships/hyperlink" Target="https://www.tomsk.gov.ru/opendata/7017069388-taxi" TargetMode="External"/><Relationship Id="rId10" Type="http://schemas.openxmlformats.org/officeDocument/2006/relationships/hyperlink" Target="https://mintrans.novreg.ru/otkrytye-dannye.html" TargetMode="External"/><Relationship Id="rId19" Type="http://schemas.openxmlformats.org/officeDocument/2006/relationships/hyperlink" Target="http://mszhk.omskportal.ru/oiv/mszhk/otrasl/transport/taxi-omsk" TargetMode="External"/><Relationship Id="rId4" Type="http://schemas.openxmlformats.org/officeDocument/2006/relationships/hyperlink" Target="https://vologda-oblast.ru/vlast/ispolnitelnaya_vlast/departament_dorozhnogo_khozyaystva_i_transporta_vologodskoy_oblasti/reestry/index.php?ELEMENT_ID=1500584" TargetMode="External"/><Relationship Id="rId9" Type="http://schemas.openxmlformats.org/officeDocument/2006/relationships/hyperlink" Target="https://gkh.adm-nao.ru/transport/" TargetMode="External"/><Relationship Id="rId14" Type="http://schemas.openxmlformats.org/officeDocument/2006/relationships/hyperlink" Target="http://mintrans22.ru/docs/reestr-vydannyh-razreshenii-na-osuschestvlenie-deyatelnosti-po-perevozke-passaghirov-i-bagagha-legkovym-taksi-v-altaiskom-krae-obnovlyaetsya-eghenedel" TargetMode="External"/><Relationship Id="rId22" Type="http://schemas.openxmlformats.org/officeDocument/2006/relationships/hyperlink" Target="https://r-19.ru/authorities/ministry-of-transport-and-roads-of-the-republic-of-khakassia/common/1588/66888.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awEemgEepm_geaNlnxc2J3conRy1u4do/edit?usp=sharing&amp;ouid=115705780263924666705&amp;rtpof=true&amp;sd=tru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rive.google.com/file/d/15DMbtq3ZtRRppOms12XP8-VEYTKK1rYp/view?usp=shar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6miUhUkMgSG-S4tGtN4pUsFBHD79Kf6VB5fDOeEhwsg/edit?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www.pdf2go.com/ru/result#j=6bfcca6a-d1d9-417a-9955-3a56f51ffbab" TargetMode="External"/><Relationship Id="rId4" Type="http://schemas.openxmlformats.org/officeDocument/2006/relationships/hyperlink" Target="https://www.pdf2go.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hyperlink" Target="https://drive.google.com/file/d/1dEQshwegSdG2RS2JKMK_NICfsVzGBISm/view?usp=sharing" TargetMode="External"/><Relationship Id="rId4" Type="http://schemas.openxmlformats.org/officeDocument/2006/relationships/hyperlink" Target="https://drive.google.com/file/d/1uNWvYOqch_cFXT5QDRD27XKNuKR24-mU/view?usp=sharin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Ww5nPkubOcs9Ml50MBTcfSMXZPFKdZ-D6-Be6fAv4DE/edit?usp=sharing" TargetMode="External"/><Relationship Id="rId2" Type="http://schemas.openxmlformats.org/officeDocument/2006/relationships/hyperlink" Target="https://docs.google.com/spreadsheets/d/1x5lbhxrk6j7-efjskdIPuJwuTsLFz50hMwd4TrQTw1k/edit?usp=sharing" TargetMode="External"/><Relationship Id="rId1" Type="http://schemas.openxmlformats.org/officeDocument/2006/relationships/slideLayout" Target="../slideLayouts/slideLayout3.xml"/><Relationship Id="rId4" Type="http://schemas.openxmlformats.org/officeDocument/2006/relationships/hyperlink" Target="https://docs.google.com/spreadsheets/d/1tSaM5k0BdVnOxu7CvU2tGXf4IKisw95F/edit?usp=sharing&amp;ouid=115705780263924666705&amp;rtpof=true&amp;sd=tru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file/d/1z86yTcariMffFSt-5W0lJWMnl2Da04e6/view?usp=sharing" TargetMode="External"/><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hyperlink" Target="https://docs.google.com/spreadsheets/d/1-C38l9_1fI0ed-G2YEP3iKLJyHJRywAVKK-hvJhUDfg/edit?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rive.google.com/file/d/1xCiGJSbJ4HpoVJcXCKItfoMg-dwQFU2D/view?usp=sharing"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atalens.yandex/38q4gjwi2lm0w" TargetMode="External"/><Relationship Id="rId2" Type="http://schemas.openxmlformats.org/officeDocument/2006/relationships/hyperlink" Target="https://datalens.yandex/y3hfnsoilhr6r" TargetMode="External"/><Relationship Id="rId1" Type="http://schemas.openxmlformats.org/officeDocument/2006/relationships/slideLayout" Target="../slideLayouts/slideLayout3.xml"/><Relationship Id="rId4" Type="http://schemas.openxmlformats.org/officeDocument/2006/relationships/hyperlink" Target="https://docs.google.com/spreadsheets/d/15CaAGoe5ScthMuBRPvl8KyfZyLcVLBKLth_VXG45uMQ/edit?usp=shar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drive.google.com/file/d/15DMbtq3ZtRRppOms12XP8-VEYTKK1rYp/view?usp=sharing" TargetMode="External"/><Relationship Id="rId3" Type="http://schemas.openxmlformats.org/officeDocument/2006/relationships/hyperlink" Target="https://datalens.yandex/38q4gjwi2lm0w" TargetMode="External"/><Relationship Id="rId7" Type="http://schemas.openxmlformats.org/officeDocument/2006/relationships/hyperlink" Target="https://docs.google.com/spreadsheets/d/1awEemgEepm_geaNlnxc2J3conRy1u4do/edit?usp=sharing&amp;ouid=115705780263924666705&amp;rtpof=true&amp;sd=true"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docs.google.com/spreadsheets/d/1Vny1RFqZdiInCAAignkMTVMnJm-JCBlykqu75RtTkfI/edit?usp=sharing" TargetMode="External"/><Relationship Id="rId5" Type="http://schemas.openxmlformats.org/officeDocument/2006/relationships/hyperlink" Target="https://docs.google.com/spreadsheets/d/15CaAGoe5ScthMuBRPvl8KyfZyLcVLBKLth_VXG45uMQ/edit?usp=sharing" TargetMode="External"/><Relationship Id="rId4" Type="http://schemas.openxmlformats.org/officeDocument/2006/relationships/hyperlink" Target="https://datalens.yandex/y3hfnsoilhr6r" TargetMode="External"/><Relationship Id="rId9" Type="http://schemas.openxmlformats.org/officeDocument/2006/relationships/hyperlink" Target="https://drive.google.com/file/d/1Xyyg1gw0KCwT8f7m1KhVk8qp8A0tuX32/view?usp=sharing"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docs.google.com/document/d/16miUhUkMgSG-S4tGtN4pUsFBHD79Kf6VB5fDOeEhwsg/edit?usp=sharing" TargetMode="External"/><Relationship Id="rId3" Type="http://schemas.openxmlformats.org/officeDocument/2006/relationships/hyperlink" Target="https://docs.google.com/spreadsheets/d/1tSaM5k0BdVnOxu7CvU2tGXf4IKisw95F/edit?usp=sharing&amp;ouid=115705780263924666705&amp;rtpof=true&amp;sd=true" TargetMode="External"/><Relationship Id="rId7" Type="http://schemas.openxmlformats.org/officeDocument/2006/relationships/hyperlink" Target="https://docs.google.com/spreadsheets/d/1Ww5nPkubOcs9Ml50MBTcfSMXZPFKdZ-D6-Be6fAv4DE/edit?usp=sharin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docs.google.com/spreadsheets/d/1x5lbhxrk6j7-efjskdIPuJwuTsLFz50hMwd4TrQTw1k/edit?usp=sharing" TargetMode="External"/><Relationship Id="rId5" Type="http://schemas.openxmlformats.org/officeDocument/2006/relationships/hyperlink" Target="https://docs.google.com/spreadsheets/d/1sRNbRRIo_Bav3lR1U1o_dlIS3obx1zvN2B2OU1HwnYI/edit?usp=sharing" TargetMode="External"/><Relationship Id="rId4" Type="http://schemas.openxmlformats.org/officeDocument/2006/relationships/hyperlink" Target="https://docs.google.com/spreadsheets/d/11PxWyAa69xbpi3x8Cre72o3KIhZFpaKUv65V7ThrwyA/edit?usp=sharing"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drive.google.com/file/d/1xCiGJSbJ4HpoVJcXCKItfoMg-dwQFU2D/view?usp=sharing" TargetMode="External"/><Relationship Id="rId3" Type="http://schemas.openxmlformats.org/officeDocument/2006/relationships/hyperlink" Target="https://drive.google.com/file/d/1dEQshwegSdG2RS2JKMK_NICfsVzGBISm/view?usp=sharing" TargetMode="External"/><Relationship Id="rId7" Type="http://schemas.openxmlformats.org/officeDocument/2006/relationships/hyperlink" Target="https://docs.google.com/spreadsheets/d/1-C38l9_1fI0ed-G2YEP3iKLJyHJRywAVKK-hvJhUDfg/edit?usp=shari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drive.google.com/file/d/1Ytbwh_9Op3q0i7xi7oiwFyPshEpYjxhB/view?usp=sharing" TargetMode="External"/><Relationship Id="rId5" Type="http://schemas.openxmlformats.org/officeDocument/2006/relationships/hyperlink" Target="https://drive.google.com/file/d/1z86yTcariMffFSt-5W0lJWMnl2Da04e6/view?usp=sharing" TargetMode="External"/><Relationship Id="rId4" Type="http://schemas.openxmlformats.org/officeDocument/2006/relationships/hyperlink" Target="https://drive.google.com/file/d/1uNWvYOqch_cFXT5QDRD27XKNuKR24-mU/view?usp=sharin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hyperlink" Target="https://docs.google.com/spreadsheets/d/1sRNbRRIo_Bav3lR1U1o_dlIS3obx1zvN2B2OU1HwnYI/edit?usp=shar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ocs.google.com/spreadsheets/d/1Vny1RFqZdiInCAAignkMTVMnJm-JCBlykqu75RtTkfI/edit?usp=sharing"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1"/>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grpSp>
        <p:nvGrpSpPr>
          <p:cNvPr id="157" name="Google Shape;157;p1"/>
          <p:cNvGrpSpPr/>
          <p:nvPr/>
        </p:nvGrpSpPr>
        <p:grpSpPr>
          <a:xfrm>
            <a:off x="-15736" y="0"/>
            <a:ext cx="12229962" cy="6856214"/>
            <a:chOff x="-15736" y="0"/>
            <a:chExt cx="12229962" cy="6856214"/>
          </a:xfrm>
        </p:grpSpPr>
        <p:pic>
          <p:nvPicPr>
            <p:cNvPr id="158" name="Google Shape;158;p1"/>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59" name="Google Shape;159;p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1"/>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161" name="Google Shape;161;p1"/>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162" name="Google Shape;162;p1"/>
          <p:cNvSpPr txBox="1">
            <a:spLocks noGrp="1"/>
          </p:cNvSpPr>
          <p:nvPr>
            <p:ph type="subTitle" idx="1"/>
          </p:nvPr>
        </p:nvSpPr>
        <p:spPr>
          <a:xfrm>
            <a:off x="6550470" y="3276596"/>
            <a:ext cx="4522777" cy="2333513"/>
          </a:xfrm>
          <a:prstGeom prst="rect">
            <a:avLst/>
          </a:prstGeom>
          <a:noFill/>
          <a:ln>
            <a:noFill/>
          </a:ln>
        </p:spPr>
        <p:txBody>
          <a:bodyPr spcFirstLastPara="1" wrap="square" lIns="91425" tIns="91425" rIns="91425" bIns="91425" anchor="t" anchorCtr="0">
            <a:normAutofit fontScale="77500" lnSpcReduction="20000"/>
          </a:bodyPr>
          <a:lstStyle/>
          <a:p>
            <a:pPr marL="0" lvl="0" indent="0" algn="ctr" rtl="0">
              <a:lnSpc>
                <a:spcPct val="90000"/>
              </a:lnSpc>
              <a:spcBef>
                <a:spcPts val="0"/>
              </a:spcBef>
              <a:spcAft>
                <a:spcPts val="0"/>
              </a:spcAft>
              <a:buSzPct val="115000"/>
              <a:buNone/>
            </a:pPr>
            <a:r>
              <a:rPr lang="ru-RU" sz="1000">
                <a:solidFill>
                  <a:srgbClr val="000000"/>
                </a:solidFill>
                <a:latin typeface="Calibri"/>
                <a:ea typeface="Calibri"/>
                <a:cs typeface="Calibri"/>
                <a:sym typeface="Calibri"/>
              </a:rPr>
              <a:t>ЧЛЕНЫ КОМАНДЫ:</a:t>
            </a:r>
            <a:endParaRPr/>
          </a:p>
          <a:p>
            <a:pPr marL="457200" lvl="1" indent="0" algn="l" rtl="0">
              <a:lnSpc>
                <a:spcPct val="90000"/>
              </a:lnSpc>
              <a:spcBef>
                <a:spcPts val="863"/>
              </a:spcBef>
              <a:spcAft>
                <a:spcPts val="0"/>
              </a:spcAft>
              <a:buSzPct val="115000"/>
              <a:buNone/>
            </a:pPr>
            <a:r>
              <a:rPr lang="ru-RU" sz="1700">
                <a:solidFill>
                  <a:srgbClr val="000000"/>
                </a:solidFill>
                <a:latin typeface="Arial"/>
                <a:ea typeface="Arial"/>
                <a:cs typeface="Arial"/>
                <a:sym typeface="Arial"/>
              </a:rPr>
              <a:t>САВОСЬКИН АЛЕКСЕЙ</a:t>
            </a:r>
            <a:endParaRPr sz="1700">
              <a:solidFill>
                <a:srgbClr val="000000"/>
              </a:solidFill>
              <a:latin typeface="Arial"/>
              <a:ea typeface="Arial"/>
              <a:cs typeface="Arial"/>
              <a:sym typeface="Arial"/>
            </a:endParaRPr>
          </a:p>
          <a:p>
            <a:pPr marL="457200" lvl="1" indent="0" algn="l" rtl="0">
              <a:lnSpc>
                <a:spcPct val="90000"/>
              </a:lnSpc>
              <a:spcBef>
                <a:spcPts val="863"/>
              </a:spcBef>
              <a:spcAft>
                <a:spcPts val="0"/>
              </a:spcAft>
              <a:buSzPct val="115000"/>
              <a:buNone/>
            </a:pPr>
            <a:r>
              <a:rPr lang="ru-RU" sz="1700">
                <a:solidFill>
                  <a:srgbClr val="000000"/>
                </a:solidFill>
                <a:latin typeface="Arial"/>
                <a:ea typeface="Arial"/>
                <a:cs typeface="Arial"/>
                <a:sym typeface="Arial"/>
              </a:rPr>
              <a:t>ГОРШУНОВА ЕВГЕНИЯ</a:t>
            </a:r>
            <a:endParaRPr sz="1700">
              <a:solidFill>
                <a:srgbClr val="000000"/>
              </a:solidFill>
              <a:latin typeface="Arial"/>
              <a:ea typeface="Arial"/>
              <a:cs typeface="Arial"/>
              <a:sym typeface="Arial"/>
            </a:endParaRPr>
          </a:p>
          <a:p>
            <a:pPr marL="457200" lvl="1" indent="0" algn="l" rtl="0">
              <a:lnSpc>
                <a:spcPct val="90000"/>
              </a:lnSpc>
              <a:spcBef>
                <a:spcPts val="863"/>
              </a:spcBef>
              <a:spcAft>
                <a:spcPts val="0"/>
              </a:spcAft>
              <a:buSzPct val="115000"/>
              <a:buNone/>
            </a:pPr>
            <a:r>
              <a:rPr lang="ru-RU" sz="1700">
                <a:solidFill>
                  <a:srgbClr val="000000"/>
                </a:solidFill>
                <a:latin typeface="Arial"/>
                <a:ea typeface="Arial"/>
                <a:cs typeface="Arial"/>
                <a:sym typeface="Arial"/>
              </a:rPr>
              <a:t>КУДРЯВЦЕВ АНДРЕЙ</a:t>
            </a:r>
            <a:endParaRPr sz="1700">
              <a:solidFill>
                <a:srgbClr val="000000"/>
              </a:solidFill>
              <a:latin typeface="Arial"/>
              <a:ea typeface="Arial"/>
              <a:cs typeface="Arial"/>
              <a:sym typeface="Arial"/>
            </a:endParaRPr>
          </a:p>
          <a:p>
            <a:pPr marL="457200" lvl="1" indent="0" algn="l" rtl="0">
              <a:lnSpc>
                <a:spcPct val="90000"/>
              </a:lnSpc>
              <a:spcBef>
                <a:spcPts val="863"/>
              </a:spcBef>
              <a:spcAft>
                <a:spcPts val="0"/>
              </a:spcAft>
              <a:buSzPct val="115000"/>
              <a:buNone/>
            </a:pPr>
            <a:r>
              <a:rPr lang="ru-RU" sz="1700">
                <a:solidFill>
                  <a:srgbClr val="000000"/>
                </a:solidFill>
                <a:latin typeface="Arial"/>
                <a:ea typeface="Arial"/>
                <a:cs typeface="Arial"/>
                <a:sym typeface="Arial"/>
              </a:rPr>
              <a:t>МОШНИКОВ ВЛАДИСЛАВ</a:t>
            </a:r>
            <a:endParaRPr sz="1700">
              <a:solidFill>
                <a:srgbClr val="000000"/>
              </a:solidFill>
              <a:latin typeface="Arial"/>
              <a:ea typeface="Arial"/>
              <a:cs typeface="Arial"/>
              <a:sym typeface="Arial"/>
            </a:endParaRPr>
          </a:p>
          <a:p>
            <a:pPr marL="457200" lvl="1" indent="0" algn="l" rtl="0">
              <a:lnSpc>
                <a:spcPct val="90000"/>
              </a:lnSpc>
              <a:spcBef>
                <a:spcPts val="863"/>
              </a:spcBef>
              <a:spcAft>
                <a:spcPts val="0"/>
              </a:spcAft>
              <a:buSzPct val="115000"/>
              <a:buNone/>
            </a:pPr>
            <a:r>
              <a:rPr lang="ru-RU" sz="1700">
                <a:solidFill>
                  <a:srgbClr val="000000"/>
                </a:solidFill>
                <a:latin typeface="Arial"/>
                <a:ea typeface="Arial"/>
                <a:cs typeface="Arial"/>
                <a:sym typeface="Arial"/>
              </a:rPr>
              <a:t>ПАНТЕЕВА ЮЛИЯ</a:t>
            </a:r>
            <a:endParaRPr sz="1700">
              <a:solidFill>
                <a:srgbClr val="000000"/>
              </a:solidFill>
              <a:latin typeface="Arial"/>
              <a:ea typeface="Arial"/>
              <a:cs typeface="Arial"/>
              <a:sym typeface="Arial"/>
            </a:endParaRPr>
          </a:p>
          <a:p>
            <a:pPr marL="457200" lvl="1" indent="0" algn="l" rtl="0">
              <a:lnSpc>
                <a:spcPct val="90000"/>
              </a:lnSpc>
              <a:spcBef>
                <a:spcPts val="863"/>
              </a:spcBef>
              <a:spcAft>
                <a:spcPts val="0"/>
              </a:spcAft>
              <a:buSzPct val="115000"/>
              <a:buNone/>
            </a:pPr>
            <a:r>
              <a:rPr lang="ru-RU" sz="1700">
                <a:solidFill>
                  <a:srgbClr val="000000"/>
                </a:solidFill>
                <a:latin typeface="Arial"/>
                <a:ea typeface="Arial"/>
                <a:cs typeface="Arial"/>
                <a:sym typeface="Arial"/>
              </a:rPr>
              <a:t>КОНСТАНТИНОВ ИВАН</a:t>
            </a:r>
            <a:endParaRPr sz="1700">
              <a:solidFill>
                <a:srgbClr val="000000"/>
              </a:solidFill>
              <a:latin typeface="Arial"/>
              <a:ea typeface="Arial"/>
              <a:cs typeface="Arial"/>
              <a:sym typeface="Arial"/>
            </a:endParaRPr>
          </a:p>
          <a:p>
            <a:pPr marL="457200" lvl="1" indent="0" algn="l" rtl="0">
              <a:lnSpc>
                <a:spcPct val="90000"/>
              </a:lnSpc>
              <a:spcBef>
                <a:spcPts val="863"/>
              </a:spcBef>
              <a:spcAft>
                <a:spcPts val="0"/>
              </a:spcAft>
              <a:buSzPct val="115000"/>
              <a:buNone/>
            </a:pPr>
            <a:r>
              <a:rPr lang="ru-RU" sz="1700">
                <a:solidFill>
                  <a:srgbClr val="000000"/>
                </a:solidFill>
                <a:latin typeface="Arial"/>
                <a:ea typeface="Arial"/>
                <a:cs typeface="Arial"/>
                <a:sym typeface="Arial"/>
              </a:rPr>
              <a:t>УТОЛИН КОНСТАНТИН</a:t>
            </a:r>
            <a:endParaRPr sz="1700">
              <a:solidFill>
                <a:srgbClr val="000000"/>
              </a:solidFill>
              <a:latin typeface="Arial"/>
              <a:ea typeface="Arial"/>
              <a:cs typeface="Arial"/>
              <a:sym typeface="Arial"/>
            </a:endParaRPr>
          </a:p>
          <a:p>
            <a:pPr marL="457200" lvl="1" indent="0" algn="l" rtl="0">
              <a:lnSpc>
                <a:spcPct val="90000"/>
              </a:lnSpc>
              <a:spcBef>
                <a:spcPts val="863"/>
              </a:spcBef>
              <a:spcAft>
                <a:spcPts val="0"/>
              </a:spcAft>
              <a:buSzPct val="115000"/>
              <a:buNone/>
            </a:pPr>
            <a:r>
              <a:rPr lang="ru-RU" sz="1700">
                <a:solidFill>
                  <a:srgbClr val="000000"/>
                </a:solidFill>
                <a:latin typeface="Arial"/>
                <a:ea typeface="Arial"/>
                <a:cs typeface="Arial"/>
                <a:sym typeface="Arial"/>
              </a:rPr>
              <a:t>ШАМАНОВ НИКОЛАЙ</a:t>
            </a:r>
            <a:endParaRPr sz="1700">
              <a:solidFill>
                <a:srgbClr val="000000"/>
              </a:solidFill>
              <a:latin typeface="Arial"/>
              <a:ea typeface="Arial"/>
              <a:cs typeface="Arial"/>
              <a:sym typeface="Arial"/>
            </a:endParaRPr>
          </a:p>
        </p:txBody>
      </p:sp>
      <p:sp>
        <p:nvSpPr>
          <p:cNvPr id="163" name="Google Shape;163;p1"/>
          <p:cNvSpPr/>
          <p:nvPr/>
        </p:nvSpPr>
        <p:spPr>
          <a:xfrm>
            <a:off x="1092644" y="1092200"/>
            <a:ext cx="4976494" cy="4515104"/>
          </a:xfrm>
          <a:prstGeom prst="rect">
            <a:avLst/>
          </a:prstGeom>
          <a:solidFill>
            <a:schemeClr val="lt1"/>
          </a:solidFill>
          <a:ln w="57150" cap="flat" cmpd="thickThin">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cxnSp>
        <p:nvCxnSpPr>
          <p:cNvPr id="164" name="Google Shape;164;p1"/>
          <p:cNvCxnSpPr/>
          <p:nvPr/>
        </p:nvCxnSpPr>
        <p:spPr>
          <a:xfrm>
            <a:off x="6553770" y="3522131"/>
            <a:ext cx="4520638" cy="0"/>
          </a:xfrm>
          <a:prstGeom prst="straightConnector1">
            <a:avLst/>
          </a:prstGeom>
          <a:noFill/>
          <a:ln w="15875" cap="flat" cmpd="sng">
            <a:solidFill>
              <a:schemeClr val="accent1"/>
            </a:solidFill>
            <a:prstDash val="solid"/>
            <a:round/>
            <a:headEnd type="none" w="sm" len="sm"/>
            <a:tailEnd type="none" w="sm" len="sm"/>
          </a:ln>
        </p:spPr>
      </p:cxnSp>
      <p:graphicFrame>
        <p:nvGraphicFramePr>
          <p:cNvPr id="165" name="Google Shape;165;p1"/>
          <p:cNvGraphicFramePr/>
          <p:nvPr/>
        </p:nvGraphicFramePr>
        <p:xfrm>
          <a:off x="1104900" y="1238250"/>
          <a:ext cx="4924425" cy="4152900"/>
        </p:xfrm>
        <a:graphic>
          <a:graphicData uri="http://schemas.openxmlformats.org/drawingml/2006/table">
            <a:tbl>
              <a:tblPr firstRow="1" bandRow="1">
                <a:noFill/>
                <a:tableStyleId>{01E4CC97-C353-4A67-A017-D77FCAD341E3}</a:tableStyleId>
              </a:tblPr>
              <a:tblGrid>
                <a:gridCol w="4924425">
                  <a:extLst>
                    <a:ext uri="{9D8B030D-6E8A-4147-A177-3AD203B41FA5}">
                      <a16:colId xmlns:a16="http://schemas.microsoft.com/office/drawing/2014/main" val="20000"/>
                    </a:ext>
                  </a:extLst>
                </a:gridCol>
              </a:tblGrid>
              <a:tr h="4152900">
                <a:tc>
                  <a:txBody>
                    <a:bodyPr/>
                    <a:lstStyle/>
                    <a:p>
                      <a:pPr marL="0" marR="0" lvl="0" indent="0" algn="just" rtl="0">
                        <a:spcBef>
                          <a:spcPts val="0"/>
                        </a:spcBef>
                        <a:spcAft>
                          <a:spcPts val="0"/>
                        </a:spcAft>
                        <a:buNone/>
                      </a:pPr>
                      <a:r>
                        <a:rPr lang="ru-RU" sz="2800" b="0" u="none" strike="noStrike" cap="none">
                          <a:latin typeface="Arial"/>
                          <a:ea typeface="Arial"/>
                          <a:cs typeface="Arial"/>
                          <a:sym typeface="Arial"/>
                        </a:rPr>
                        <a:t>Формирование базы данных выданных разрешений на осуществление деятельности по перевозке пассажиров и багажа легковым такси по субъектам Российской Федерации</a:t>
                      </a:r>
                      <a:endParaRPr/>
                    </a:p>
                  </a:txBody>
                  <a:tcPr marL="69775" marR="69775" marT="34875" marB="3487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00C037-873F-4C9C-AAD3-10EE67D1D597}"/>
              </a:ext>
            </a:extLst>
          </p:cNvPr>
          <p:cNvSpPr>
            <a:spLocks noGrp="1"/>
          </p:cNvSpPr>
          <p:nvPr>
            <p:ph type="title"/>
          </p:nvPr>
        </p:nvSpPr>
        <p:spPr>
          <a:xfrm>
            <a:off x="1295402" y="982133"/>
            <a:ext cx="9601196" cy="911982"/>
          </a:xfrm>
        </p:spPr>
        <p:txBody>
          <a:bodyPr>
            <a:noAutofit/>
          </a:bodyPr>
          <a:lstStyle/>
          <a:p>
            <a:pPr algn="l"/>
            <a:r>
              <a:rPr lang="ru-RU" sz="1600" dirty="0" smtClean="0"/>
              <a:t>Второй этап </a:t>
            </a:r>
            <a:r>
              <a:rPr lang="ru-RU" sz="1600" dirty="0"/>
              <a:t>состоял в поиске источников данных и их систематизации. Результат был сведен в единую таблицу:</a:t>
            </a:r>
            <a:br>
              <a:rPr lang="ru-RU" sz="1600" dirty="0"/>
            </a:br>
            <a:r>
              <a:rPr lang="en-US" sz="1600" dirty="0">
                <a:hlinkClick r:id="rId2"/>
              </a:rPr>
              <a:t>https://docs.google.com/spreadsheets/d/1Vny1RFqZdiInCAAignkMTVMnJm</a:t>
            </a:r>
            <a:r>
              <a:rPr lang="ru-RU" sz="1600" dirty="0">
                <a:hlinkClick r:id="rId2"/>
              </a:rPr>
              <a:t>-</a:t>
            </a:r>
            <a:r>
              <a:rPr lang="en-US" sz="1600" dirty="0">
                <a:hlinkClick r:id="rId2"/>
              </a:rPr>
              <a:t>JCBlykqu75RtTkfI/edit?usp=sharing</a:t>
            </a:r>
            <a:endParaRPr lang="ru-RU" sz="1600" dirty="0"/>
          </a:p>
        </p:txBody>
      </p:sp>
      <p:sp>
        <p:nvSpPr>
          <p:cNvPr id="3" name="Текст 2">
            <a:extLst>
              <a:ext uri="{FF2B5EF4-FFF2-40B4-BE49-F238E27FC236}">
                <a16:creationId xmlns:a16="http://schemas.microsoft.com/office/drawing/2014/main" id="{A6086AEA-27D1-48F8-999D-B2D6A8746482}"/>
              </a:ext>
            </a:extLst>
          </p:cNvPr>
          <p:cNvSpPr>
            <a:spLocks noGrp="1"/>
          </p:cNvSpPr>
          <p:nvPr>
            <p:ph type="body" idx="1"/>
          </p:nvPr>
        </p:nvSpPr>
        <p:spPr>
          <a:xfrm>
            <a:off x="1295401" y="2502568"/>
            <a:ext cx="9601196" cy="3373300"/>
          </a:xfrm>
        </p:spPr>
        <p:txBody>
          <a:bodyPr/>
          <a:lstStyle/>
          <a:p>
            <a:endParaRPr lang="ru-RU" dirty="0"/>
          </a:p>
        </p:txBody>
      </p:sp>
      <p:graphicFrame>
        <p:nvGraphicFramePr>
          <p:cNvPr id="5" name="Таблица 4">
            <a:extLst>
              <a:ext uri="{FF2B5EF4-FFF2-40B4-BE49-F238E27FC236}">
                <a16:creationId xmlns:a16="http://schemas.microsoft.com/office/drawing/2014/main" id="{9532E83B-2AE9-4D4D-BE95-4665015682D3}"/>
              </a:ext>
            </a:extLst>
          </p:cNvPr>
          <p:cNvGraphicFramePr>
            <a:graphicFrameLocks noGrp="1"/>
          </p:cNvGraphicFramePr>
          <p:nvPr>
            <p:extLst>
              <p:ext uri="{D42A27DB-BD31-4B8C-83A1-F6EECF244321}">
                <p14:modId xmlns:p14="http://schemas.microsoft.com/office/powerpoint/2010/main" val="4056873169"/>
              </p:ext>
            </p:extLst>
          </p:nvPr>
        </p:nvGraphicFramePr>
        <p:xfrm>
          <a:off x="1295401" y="2183363"/>
          <a:ext cx="9601196" cy="3692503"/>
        </p:xfrm>
        <a:graphic>
          <a:graphicData uri="http://schemas.openxmlformats.org/drawingml/2006/table">
            <a:tbl>
              <a:tblPr>
                <a:tableStyleId>{01E4CC97-C353-4A67-A017-D77FCAD341E3}</a:tableStyleId>
              </a:tblPr>
              <a:tblGrid>
                <a:gridCol w="524435">
                  <a:extLst>
                    <a:ext uri="{9D8B030D-6E8A-4147-A177-3AD203B41FA5}">
                      <a16:colId xmlns:a16="http://schemas.microsoft.com/office/drawing/2014/main" val="2964783076"/>
                    </a:ext>
                  </a:extLst>
                </a:gridCol>
                <a:gridCol w="615202">
                  <a:extLst>
                    <a:ext uri="{9D8B030D-6E8A-4147-A177-3AD203B41FA5}">
                      <a16:colId xmlns:a16="http://schemas.microsoft.com/office/drawing/2014/main" val="1420783507"/>
                    </a:ext>
                  </a:extLst>
                </a:gridCol>
                <a:gridCol w="2470895">
                  <a:extLst>
                    <a:ext uri="{9D8B030D-6E8A-4147-A177-3AD203B41FA5}">
                      <a16:colId xmlns:a16="http://schemas.microsoft.com/office/drawing/2014/main" val="796190954"/>
                    </a:ext>
                  </a:extLst>
                </a:gridCol>
                <a:gridCol w="3882838">
                  <a:extLst>
                    <a:ext uri="{9D8B030D-6E8A-4147-A177-3AD203B41FA5}">
                      <a16:colId xmlns:a16="http://schemas.microsoft.com/office/drawing/2014/main" val="4000326129"/>
                    </a:ext>
                  </a:extLst>
                </a:gridCol>
                <a:gridCol w="2107826">
                  <a:extLst>
                    <a:ext uri="{9D8B030D-6E8A-4147-A177-3AD203B41FA5}">
                      <a16:colId xmlns:a16="http://schemas.microsoft.com/office/drawing/2014/main" val="107203134"/>
                    </a:ext>
                  </a:extLst>
                </a:gridCol>
              </a:tblGrid>
              <a:tr h="207034">
                <a:tc>
                  <a:txBody>
                    <a:bodyPr/>
                    <a:lstStyle/>
                    <a:p>
                      <a:pPr algn="ctr" fontAlgn="ctr"/>
                      <a:r>
                        <a:rPr lang="ru-RU" sz="600" u="none" strike="noStrike">
                          <a:effectLst/>
                        </a:rPr>
                        <a:t>25</a:t>
                      </a:r>
                      <a:endParaRPr lang="ru-RU" sz="600" b="0" i="0" u="none" strike="noStrike">
                        <a:solidFill>
                          <a:srgbClr val="000000"/>
                        </a:solidFill>
                        <a:effectLst/>
                        <a:latin typeface="Calibri" panose="020F0502020204030204" pitchFamily="34" charset="0"/>
                      </a:endParaRPr>
                    </a:p>
                  </a:txBody>
                  <a:tcPr marL="4142" marR="4142" marT="4142" marB="0" anchor="ctr"/>
                </a:tc>
                <a:tc rowSpan="11">
                  <a:txBody>
                    <a:bodyPr/>
                    <a:lstStyle/>
                    <a:p>
                      <a:pPr algn="ctr" fontAlgn="ctr"/>
                      <a:r>
                        <a:rPr lang="ru-RU" sz="600" u="none" strike="noStrike">
                          <a:effectLst/>
                        </a:rPr>
                        <a:t>СЗФО</a:t>
                      </a:r>
                      <a:endParaRPr lang="ru-RU" sz="600" b="0" i="0" u="none" strike="noStrike">
                        <a:solidFill>
                          <a:srgbClr val="000000"/>
                        </a:solidFill>
                        <a:effectLst/>
                        <a:latin typeface="Calibri" panose="020F0502020204030204" pitchFamily="34" charset="0"/>
                      </a:endParaRPr>
                    </a:p>
                  </a:txBody>
                  <a:tcPr marL="4142" marR="4142" marT="4142" marB="0" anchor="ctr"/>
                </a:tc>
                <a:tc>
                  <a:txBody>
                    <a:bodyPr/>
                    <a:lstStyle/>
                    <a:p>
                      <a:pPr algn="l" fontAlgn="b"/>
                      <a:r>
                        <a:rPr lang="ru-RU" sz="500" u="none" strike="noStrike">
                          <a:effectLst/>
                        </a:rPr>
                        <a:t>Архангельская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3"/>
                        </a:rPr>
                        <a:t>https://transport29.ru/avtomobilnyj-transport/taksi/23-reestr-vydannykh-razreshenij</a:t>
                      </a:r>
                      <a:endParaRPr lang="en-US" sz="600" b="0" i="0" u="sng" strike="noStrike">
                        <a:solidFill>
                          <a:srgbClr val="1155CC"/>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xlsx</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1703726628"/>
                  </a:ext>
                </a:extLst>
              </a:tr>
              <a:tr h="309293">
                <a:tc>
                  <a:txBody>
                    <a:bodyPr/>
                    <a:lstStyle/>
                    <a:p>
                      <a:pPr algn="ctr" fontAlgn="ctr"/>
                      <a:r>
                        <a:rPr lang="ru-RU" sz="600" u="none" strike="noStrike">
                          <a:effectLst/>
                        </a:rPr>
                        <a:t>26</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Вологодская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4"/>
                        </a:rPr>
                        <a:t>https://vologda-oblast.ru/vlast/ispolnitelnaya_vlast/departament_dorozhnogo_khozyaystva_i_transporta_vologodskoy_oblasti/reestry/index.php?ELEMENT_ID=1500584</a:t>
                      </a:r>
                      <a:endParaRPr lang="en-US" sz="600" b="0" i="0" u="sng" strike="noStrike">
                        <a:solidFill>
                          <a:srgbClr val="1155CC"/>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2505922995"/>
                  </a:ext>
                </a:extLst>
              </a:tr>
              <a:tr h="109268">
                <a:tc>
                  <a:txBody>
                    <a:bodyPr/>
                    <a:lstStyle/>
                    <a:p>
                      <a:pPr algn="ctr" fontAlgn="ctr"/>
                      <a:r>
                        <a:rPr lang="ru-RU" sz="600" u="none" strike="noStrike">
                          <a:effectLst/>
                        </a:rPr>
                        <a:t>27</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г. Санкт-Петербург</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5"/>
                        </a:rPr>
                        <a:t>https://www.gov.spb.ru/gov/otrasl/c_transport/taxi/</a:t>
                      </a:r>
                      <a:endParaRPr lang="en-US" sz="600" b="0" i="0" u="sng"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xlsx</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2163646697"/>
                  </a:ext>
                </a:extLst>
              </a:tr>
              <a:tr h="109268">
                <a:tc>
                  <a:txBody>
                    <a:bodyPr/>
                    <a:lstStyle/>
                    <a:p>
                      <a:pPr algn="ctr" fontAlgn="ctr"/>
                      <a:r>
                        <a:rPr lang="ru-RU" sz="600" u="none" strike="noStrike">
                          <a:effectLst/>
                        </a:rPr>
                        <a:t>28</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Калининградская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6"/>
                        </a:rPr>
                        <a:t>https://infrastruktura.gov39.ru/activity/transport/taxi.php</a:t>
                      </a:r>
                      <a:endParaRPr lang="en-US" sz="600" b="0" i="0" u="sng" strike="noStrike">
                        <a:solidFill>
                          <a:srgbClr val="1155CC"/>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2529909018"/>
                  </a:ext>
                </a:extLst>
              </a:tr>
              <a:tr h="207729">
                <a:tc>
                  <a:txBody>
                    <a:bodyPr/>
                    <a:lstStyle/>
                    <a:p>
                      <a:pPr algn="ctr" fontAlgn="ctr"/>
                      <a:r>
                        <a:rPr lang="ru-RU" sz="600" u="none" strike="noStrike">
                          <a:effectLst/>
                        </a:rPr>
                        <a:t>29</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Ленинградская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ru-RU" sz="600" u="sng" strike="noStrike">
                          <a:effectLst/>
                          <a:hlinkClick r:id="rId7"/>
                        </a:rPr>
                        <a:t>http://taxi.lenreg.ru/reestrtaxi/?page=1</a:t>
                      </a:r>
                      <a:r>
                        <a:rPr lang="ru-RU" sz="600" u="none" strike="noStrike">
                          <a:effectLst/>
                          <a:hlinkClick r:id="rId7"/>
                        </a:rPr>
                        <a:t> - это сводный реестр С.- Петербурга и Лен. области</a:t>
                      </a:r>
                      <a:endParaRPr lang="ru-RU" sz="600" b="0" i="0" u="sng"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xml</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993127956"/>
                  </a:ext>
                </a:extLst>
              </a:tr>
              <a:tr h="109268">
                <a:tc>
                  <a:txBody>
                    <a:bodyPr/>
                    <a:lstStyle/>
                    <a:p>
                      <a:pPr algn="ctr" fontAlgn="ctr"/>
                      <a:r>
                        <a:rPr lang="ru-RU" sz="600" u="none" strike="noStrike">
                          <a:effectLst/>
                        </a:rPr>
                        <a:t>30</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Мурманская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8"/>
                        </a:rPr>
                        <a:t>https://mintrans.gov-murman.ru/activities/taxi/reestr_taxi/</a:t>
                      </a:r>
                      <a:endParaRPr lang="en-US" sz="600" b="0" i="0" u="sng"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xlsx</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1691728742"/>
                  </a:ext>
                </a:extLst>
              </a:tr>
              <a:tr h="109268">
                <a:tc>
                  <a:txBody>
                    <a:bodyPr/>
                    <a:lstStyle/>
                    <a:p>
                      <a:pPr algn="ctr" fontAlgn="ctr"/>
                      <a:r>
                        <a:rPr lang="ru-RU" sz="600" u="none" strike="noStrike">
                          <a:effectLst/>
                        </a:rPr>
                        <a:t>31</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Ненецкий автономный округ</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9"/>
                        </a:rPr>
                        <a:t>https://gkh.adm-nao.ru/transport/</a:t>
                      </a:r>
                      <a:endParaRPr lang="en-US" sz="600" b="0" i="0" u="sng" strike="noStrike">
                        <a:solidFill>
                          <a:srgbClr val="1155CC"/>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xlsx</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3522457829"/>
                  </a:ext>
                </a:extLst>
              </a:tr>
              <a:tr h="109268">
                <a:tc>
                  <a:txBody>
                    <a:bodyPr/>
                    <a:lstStyle/>
                    <a:p>
                      <a:pPr algn="ctr" fontAlgn="ctr"/>
                      <a:r>
                        <a:rPr lang="ru-RU" sz="600" u="none" strike="noStrike">
                          <a:effectLst/>
                        </a:rPr>
                        <a:t>32</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Новгородская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10"/>
                        </a:rPr>
                        <a:t>https://mintrans.novreg.ru/otkrytye-dannye.html</a:t>
                      </a:r>
                      <a:endParaRPr lang="en-US" sz="600" b="0" i="0" u="sng" strike="noStrike">
                        <a:solidFill>
                          <a:srgbClr val="1155CC"/>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csv, xls</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3427534710"/>
                  </a:ext>
                </a:extLst>
              </a:tr>
              <a:tr h="207729">
                <a:tc>
                  <a:txBody>
                    <a:bodyPr/>
                    <a:lstStyle/>
                    <a:p>
                      <a:pPr algn="ctr" fontAlgn="ctr"/>
                      <a:r>
                        <a:rPr lang="ru-RU" sz="600" u="none" strike="noStrike">
                          <a:effectLst/>
                        </a:rPr>
                        <a:t>33</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Псковская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11"/>
                        </a:rPr>
                        <a:t>https://transport.pskov.ru/deyatelnost/perevozka-passazhirov-i-bagazha-legkovym-taksi/reestr-vydannyh-razresheniy-na-osushchestvlenie-deyatelnosti</a:t>
                      </a:r>
                      <a:endParaRPr lang="en-US" sz="600" b="0" i="0" u="sng"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xlsx</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2949842512"/>
                  </a:ext>
                </a:extLst>
              </a:tr>
              <a:tr h="207729">
                <a:tc>
                  <a:txBody>
                    <a:bodyPr/>
                    <a:lstStyle/>
                    <a:p>
                      <a:pPr algn="ctr" fontAlgn="ctr"/>
                      <a:r>
                        <a:rPr lang="ru-RU" sz="600" u="none" strike="noStrike">
                          <a:effectLst/>
                        </a:rPr>
                        <a:t>34</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Республика Карелия</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12"/>
                        </a:rPr>
                        <a:t>https://road.gov.karelia.ru/upload/iblock/867/Reestr-vydannykh-razresheniy-taksi-na-29.07.2021.xls</a:t>
                      </a:r>
                      <a:endParaRPr lang="en-US" sz="600" b="0" i="0" u="sng" strike="noStrike">
                        <a:solidFill>
                          <a:srgbClr val="1155CC"/>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3552908260"/>
                  </a:ext>
                </a:extLst>
              </a:tr>
              <a:tr h="109268">
                <a:tc>
                  <a:txBody>
                    <a:bodyPr/>
                    <a:lstStyle/>
                    <a:p>
                      <a:pPr algn="ctr" fontAlgn="ctr"/>
                      <a:r>
                        <a:rPr lang="ru-RU" sz="600" u="none" strike="noStrike">
                          <a:effectLst/>
                        </a:rPr>
                        <a:t>35</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Республика Коми</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13"/>
                        </a:rPr>
                        <a:t>http://opendata.rkomi.ru/datasets/30137543</a:t>
                      </a:r>
                      <a:endParaRPr lang="en-US" sz="600" b="0" i="0" u="sng" strike="noStrike">
                        <a:solidFill>
                          <a:srgbClr val="1155CC"/>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csv</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4160951566"/>
                  </a:ext>
                </a:extLst>
              </a:tr>
              <a:tr h="309293">
                <a:tc>
                  <a:txBody>
                    <a:bodyPr/>
                    <a:lstStyle/>
                    <a:p>
                      <a:pPr algn="ctr" fontAlgn="ctr"/>
                      <a:r>
                        <a:rPr lang="ru-RU" sz="600" u="none" strike="noStrike">
                          <a:effectLst/>
                        </a:rPr>
                        <a:t>36</a:t>
                      </a:r>
                      <a:endParaRPr lang="ru-RU" sz="600" b="0" i="0" u="none" strike="noStrike">
                        <a:solidFill>
                          <a:srgbClr val="000000"/>
                        </a:solidFill>
                        <a:effectLst/>
                        <a:latin typeface="Calibri" panose="020F0502020204030204" pitchFamily="34" charset="0"/>
                      </a:endParaRPr>
                    </a:p>
                  </a:txBody>
                  <a:tcPr marL="4142" marR="4142" marT="4142" marB="0" anchor="ctr"/>
                </a:tc>
                <a:tc rowSpan="11">
                  <a:txBody>
                    <a:bodyPr/>
                    <a:lstStyle/>
                    <a:p>
                      <a:pPr algn="ctr" fontAlgn="ctr"/>
                      <a:r>
                        <a:rPr lang="ru-RU" sz="600" u="none" strike="noStrike">
                          <a:effectLst/>
                        </a:rPr>
                        <a:t>СФО</a:t>
                      </a:r>
                      <a:endParaRPr lang="ru-RU" sz="600" b="0" i="0" u="none" strike="noStrike">
                        <a:solidFill>
                          <a:srgbClr val="000000"/>
                        </a:solidFill>
                        <a:effectLst/>
                        <a:latin typeface="Calibri" panose="020F0502020204030204" pitchFamily="34" charset="0"/>
                      </a:endParaRPr>
                    </a:p>
                  </a:txBody>
                  <a:tcPr marL="4142" marR="4142" marT="4142" marB="0" anchor="ctr"/>
                </a:tc>
                <a:tc>
                  <a:txBody>
                    <a:bodyPr/>
                    <a:lstStyle/>
                    <a:p>
                      <a:pPr algn="l" fontAlgn="b"/>
                      <a:r>
                        <a:rPr lang="ru-RU" sz="500" u="none" strike="noStrike">
                          <a:effectLst/>
                        </a:rPr>
                        <a:t>Алтайский край</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14"/>
                        </a:rPr>
                        <a:t>http://mintrans22.ru/docs/reestr-vydannyh-razreshenii-na-osuschestvlenie-deyatelnosti-po-perevozke-passaghirov-i-bagagha-legkovym-taksi-v-altaiskom-krae-obnovlyaetsya-eghenedel</a:t>
                      </a:r>
                      <a:endParaRPr lang="en-US" sz="600" b="0" i="0" u="sng"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none" strike="noStrike" dirty="0" err="1">
                          <a:effectLst/>
                        </a:rPr>
                        <a:t>xls</a:t>
                      </a:r>
                      <a:endParaRPr lang="en-US" sz="600" b="0" i="0" u="none" strike="noStrike" dirty="0">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3127424320"/>
                  </a:ext>
                </a:extLst>
              </a:tr>
              <a:tr h="109268">
                <a:tc>
                  <a:txBody>
                    <a:bodyPr/>
                    <a:lstStyle/>
                    <a:p>
                      <a:pPr algn="ctr" fontAlgn="ctr"/>
                      <a:r>
                        <a:rPr lang="ru-RU" sz="600" u="none" strike="noStrike">
                          <a:effectLst/>
                        </a:rPr>
                        <a:t>37</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Иркутская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15"/>
                        </a:rPr>
                        <a:t>https://irkobl.ru/sites/gkh/transport/reestr/</a:t>
                      </a:r>
                      <a:endParaRPr lang="en-US" sz="600" b="0" i="0" u="sng" strike="noStrike">
                        <a:solidFill>
                          <a:srgbClr val="1155CC"/>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xlsx</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3111454328"/>
                  </a:ext>
                </a:extLst>
              </a:tr>
              <a:tr h="207729">
                <a:tc>
                  <a:txBody>
                    <a:bodyPr/>
                    <a:lstStyle/>
                    <a:p>
                      <a:pPr algn="ctr" fontAlgn="ctr"/>
                      <a:r>
                        <a:rPr lang="ru-RU" sz="600" u="none" strike="noStrike">
                          <a:effectLst/>
                        </a:rPr>
                        <a:t>38</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Кемеровская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ru-RU" sz="600" u="sng" strike="noStrike">
                          <a:effectLst/>
                          <a:hlinkClick r:id="rId16"/>
                        </a:rPr>
                        <a:t>https://data.gov.ru/opendata/4205144794-taxi</a:t>
                      </a:r>
                      <a:r>
                        <a:rPr lang="ru-RU" sz="600" u="none" strike="noStrike">
                          <a:effectLst/>
                          <a:hlinkClick r:id="rId16"/>
                        </a:rPr>
                        <a:t>  актуальность 2018 г.  </a:t>
                      </a:r>
                      <a:r>
                        <a:rPr lang="ru-RU" sz="600" u="sng" strike="noStrike">
                          <a:effectLst/>
                          <a:hlinkClick r:id="rId16"/>
                        </a:rPr>
                        <a:t>https://mtk42.ru/opendata/</a:t>
                      </a:r>
                      <a:r>
                        <a:rPr lang="ru-RU" sz="600" u="none" strike="noStrike">
                          <a:effectLst/>
                          <a:hlinkClick r:id="rId16"/>
                        </a:rPr>
                        <a:t> полный</a:t>
                      </a:r>
                      <a:endParaRPr lang="ru-RU" sz="600" b="0" i="0" u="sng"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csv, xlsx</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1275538883"/>
                  </a:ext>
                </a:extLst>
              </a:tr>
              <a:tr h="109268">
                <a:tc>
                  <a:txBody>
                    <a:bodyPr/>
                    <a:lstStyle/>
                    <a:p>
                      <a:pPr algn="ctr" fontAlgn="ctr"/>
                      <a:r>
                        <a:rPr lang="ru-RU" sz="600" u="none" strike="noStrike">
                          <a:effectLst/>
                        </a:rPr>
                        <a:t>39</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Красноярский край</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17"/>
                        </a:rPr>
                        <a:t>http://www.mintrans.krskstate.ru/page9523/uslugi/taxi/reestr</a:t>
                      </a:r>
                      <a:endParaRPr lang="en-US" sz="600" b="0" i="0" u="sng"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2785046933"/>
                  </a:ext>
                </a:extLst>
              </a:tr>
              <a:tr h="109268">
                <a:tc>
                  <a:txBody>
                    <a:bodyPr/>
                    <a:lstStyle/>
                    <a:p>
                      <a:pPr algn="ctr" fontAlgn="ctr"/>
                      <a:r>
                        <a:rPr lang="ru-RU" sz="600" u="none" strike="noStrike">
                          <a:effectLst/>
                        </a:rPr>
                        <a:t>40</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Новосибирская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18"/>
                        </a:rPr>
                        <a:t>https://mintrans.nso.ru/page/2005?page=0%2C1646</a:t>
                      </a:r>
                      <a:endParaRPr lang="en-US" sz="600" b="0" i="0" u="sng"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none" strike="noStrike" dirty="0" err="1">
                          <a:effectLst/>
                        </a:rPr>
                        <a:t>xls</a:t>
                      </a:r>
                      <a:endParaRPr lang="en-US" sz="600" b="0" i="0" u="none" strike="noStrike" dirty="0">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725154368"/>
                  </a:ext>
                </a:extLst>
              </a:tr>
              <a:tr h="109268">
                <a:tc>
                  <a:txBody>
                    <a:bodyPr/>
                    <a:lstStyle/>
                    <a:p>
                      <a:pPr algn="ctr" fontAlgn="ctr"/>
                      <a:r>
                        <a:rPr lang="ru-RU" sz="600" u="none" strike="noStrike">
                          <a:effectLst/>
                        </a:rPr>
                        <a:t>41</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Омская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19"/>
                        </a:rPr>
                        <a:t>http://mszhk.omskportal.ru/oiv/mszhk/otrasl/transport/taxi-omsk</a:t>
                      </a:r>
                      <a:endParaRPr lang="en-US" sz="600" b="0" i="0" u="sng" strike="noStrike">
                        <a:solidFill>
                          <a:srgbClr val="1155CC"/>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xlsx</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2305486104"/>
                  </a:ext>
                </a:extLst>
              </a:tr>
              <a:tr h="309293">
                <a:tc>
                  <a:txBody>
                    <a:bodyPr/>
                    <a:lstStyle/>
                    <a:p>
                      <a:pPr algn="ctr" fontAlgn="ctr"/>
                      <a:r>
                        <a:rPr lang="ru-RU" sz="600" u="none" strike="noStrike">
                          <a:effectLst/>
                        </a:rPr>
                        <a:t>42</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Республика Алтай</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14"/>
                        </a:rPr>
                        <a:t>http://mintrans22.ru/docs/reestr-vydannyh-razreshenii-na-osuschestvlenie-deyatelnosti-po-perevozke-passaghirov-i-bagagha-legkovym-taksi-v-altaiskom-krae-obnovlyaetsya-eghenedel</a:t>
                      </a:r>
                      <a:endParaRPr lang="en-US" sz="600" b="0" i="0" u="sng"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3225617705"/>
                  </a:ext>
                </a:extLst>
              </a:tr>
              <a:tr h="207729">
                <a:tc>
                  <a:txBody>
                    <a:bodyPr/>
                    <a:lstStyle/>
                    <a:p>
                      <a:pPr algn="ctr" fontAlgn="ctr"/>
                      <a:r>
                        <a:rPr lang="ru-RU" sz="600" u="none" strike="noStrike">
                          <a:effectLst/>
                        </a:rPr>
                        <a:t>43</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Республика Бурятия</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20"/>
                        </a:rPr>
                        <a:t>https://economy.buryatia.ru/mintrans/activities/reports_and_reports/informatsionnye-sistemy/</a:t>
                      </a:r>
                      <a:endParaRPr lang="en-US" sz="600" b="0" i="0" u="sng" strike="noStrike">
                        <a:solidFill>
                          <a:srgbClr val="1155CC"/>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xlsx</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1805029353"/>
                  </a:ext>
                </a:extLst>
              </a:tr>
              <a:tr h="109268">
                <a:tc>
                  <a:txBody>
                    <a:bodyPr/>
                    <a:lstStyle/>
                    <a:p>
                      <a:pPr algn="ctr" fontAlgn="ctr"/>
                      <a:r>
                        <a:rPr lang="ru-RU" sz="600" u="none" strike="noStrike">
                          <a:effectLst/>
                        </a:rPr>
                        <a:t>44</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Республика Тыва</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21"/>
                        </a:rPr>
                        <a:t>https://mcx.rtyva.ru/node/9211/</a:t>
                      </a:r>
                      <a:endParaRPr lang="en-US" sz="600" b="0" i="0" u="sng" strike="noStrike">
                        <a:solidFill>
                          <a:srgbClr val="1155CC"/>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3470028003"/>
                  </a:ext>
                </a:extLst>
              </a:tr>
              <a:tr h="207729">
                <a:tc>
                  <a:txBody>
                    <a:bodyPr/>
                    <a:lstStyle/>
                    <a:p>
                      <a:pPr algn="ctr" fontAlgn="ctr"/>
                      <a:r>
                        <a:rPr lang="ru-RU" sz="600" u="none" strike="noStrike">
                          <a:effectLst/>
                        </a:rPr>
                        <a:t>45</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Республика Хакасия</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22"/>
                        </a:rPr>
                        <a:t>https://r-19.ru/authorities/ministry-of-transport-and-roads-of-the-republic-of-khakassia/common/1588/66888.html</a:t>
                      </a:r>
                      <a:endParaRPr lang="en-US" sz="600" b="0" i="0" u="sng"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none" strike="noStrike">
                          <a:effectLst/>
                        </a:rPr>
                        <a:t>xls</a:t>
                      </a:r>
                      <a:endParaRPr lang="en-US" sz="600" b="0" i="0" u="none" strike="noStrike">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1340235388"/>
                  </a:ext>
                </a:extLst>
              </a:tr>
              <a:tr h="109268">
                <a:tc>
                  <a:txBody>
                    <a:bodyPr/>
                    <a:lstStyle/>
                    <a:p>
                      <a:pPr algn="ctr" fontAlgn="ctr"/>
                      <a:r>
                        <a:rPr lang="ru-RU" sz="600" u="none" strike="noStrike">
                          <a:effectLst/>
                        </a:rPr>
                        <a:t>46</a:t>
                      </a:r>
                      <a:endParaRPr lang="ru-RU" sz="600" b="0" i="0" u="none" strike="noStrike">
                        <a:solidFill>
                          <a:srgbClr val="000000"/>
                        </a:solidFill>
                        <a:effectLst/>
                        <a:latin typeface="Calibri" panose="020F0502020204030204" pitchFamily="34" charset="0"/>
                      </a:endParaRPr>
                    </a:p>
                  </a:txBody>
                  <a:tcPr marL="4142" marR="4142" marT="4142" marB="0" anchor="ctr"/>
                </a:tc>
                <a:tc vMerge="1">
                  <a:txBody>
                    <a:bodyPr/>
                    <a:lstStyle/>
                    <a:p>
                      <a:endParaRPr lang="ru-RU"/>
                    </a:p>
                  </a:txBody>
                  <a:tcPr/>
                </a:tc>
                <a:tc>
                  <a:txBody>
                    <a:bodyPr/>
                    <a:lstStyle/>
                    <a:p>
                      <a:pPr algn="l" fontAlgn="b"/>
                      <a:r>
                        <a:rPr lang="ru-RU" sz="500" u="none" strike="noStrike">
                          <a:effectLst/>
                        </a:rPr>
                        <a:t>Томская область</a:t>
                      </a:r>
                      <a:endParaRPr lang="ru-RU" sz="500" b="0" i="0" u="none"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sng" strike="noStrike">
                          <a:effectLst/>
                          <a:hlinkClick r:id="rId23"/>
                        </a:rPr>
                        <a:t>https://www.tomsk.gov.ru/opendata/7017069388-taxi</a:t>
                      </a:r>
                      <a:endParaRPr lang="en-US" sz="600" b="0" i="0" u="sng" strike="noStrike">
                        <a:solidFill>
                          <a:srgbClr val="000000"/>
                        </a:solidFill>
                        <a:effectLst/>
                        <a:latin typeface="Arial" panose="020B0604020202020204" pitchFamily="34" charset="0"/>
                      </a:endParaRPr>
                    </a:p>
                  </a:txBody>
                  <a:tcPr marL="4142" marR="4142" marT="4142" marB="0" anchor="b"/>
                </a:tc>
                <a:tc>
                  <a:txBody>
                    <a:bodyPr/>
                    <a:lstStyle/>
                    <a:p>
                      <a:pPr algn="l" fontAlgn="b"/>
                      <a:r>
                        <a:rPr lang="en-US" sz="600" u="none" strike="noStrike" dirty="0">
                          <a:effectLst/>
                        </a:rPr>
                        <a:t>csv</a:t>
                      </a:r>
                      <a:endParaRPr lang="en-US" sz="600" b="0" i="0" u="none" strike="noStrike" dirty="0">
                        <a:solidFill>
                          <a:srgbClr val="000000"/>
                        </a:solidFill>
                        <a:effectLst/>
                        <a:latin typeface="Arial" panose="020B0604020202020204" pitchFamily="34" charset="0"/>
                      </a:endParaRPr>
                    </a:p>
                  </a:txBody>
                  <a:tcPr marL="4142" marR="4142" marT="4142" marB="0" anchor="b"/>
                </a:tc>
                <a:extLst>
                  <a:ext uri="{0D108BD9-81ED-4DB2-BD59-A6C34878D82A}">
                    <a16:rowId xmlns:a16="http://schemas.microsoft.com/office/drawing/2014/main" val="2535251725"/>
                  </a:ext>
                </a:extLst>
              </a:tr>
            </a:tbl>
          </a:graphicData>
        </a:graphic>
      </p:graphicFrame>
    </p:spTree>
    <p:extLst>
      <p:ext uri="{BB962C8B-B14F-4D97-AF65-F5344CB8AC3E}">
        <p14:creationId xmlns:p14="http://schemas.microsoft.com/office/powerpoint/2010/main" val="831246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Arial"/>
              <a:buNone/>
            </a:pPr>
            <a:r>
              <a:rPr lang="ru-RU">
                <a:latin typeface="Arial"/>
                <a:ea typeface="Arial"/>
                <a:cs typeface="Arial"/>
                <a:sym typeface="Arial"/>
              </a:rPr>
              <a:t>СБОР ДАННЫХ</a:t>
            </a:r>
            <a:endParaRPr/>
          </a:p>
        </p:txBody>
      </p:sp>
      <p:sp>
        <p:nvSpPr>
          <p:cNvPr id="200" name="Google Shape;200;p5"/>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ru-RU" dirty="0">
                <a:latin typeface="Arial"/>
                <a:ea typeface="Arial"/>
                <a:cs typeface="Arial"/>
                <a:sym typeface="Arial"/>
              </a:rPr>
              <a:t>ПОИСК РЕЕСТРОВ В ФОРМАТЕ CSV, XLSX</a:t>
            </a:r>
            <a:endParaRPr dirty="0"/>
          </a:p>
          <a:p>
            <a:pPr marL="285750" lvl="0" indent="-285750" algn="l" rtl="0">
              <a:spcBef>
                <a:spcPts val="1080"/>
              </a:spcBef>
              <a:spcAft>
                <a:spcPts val="0"/>
              </a:spcAft>
              <a:buSzPts val="2760"/>
              <a:buChar char="•"/>
            </a:pPr>
            <a:r>
              <a:rPr lang="ru-RU" dirty="0">
                <a:latin typeface="Arial"/>
                <a:ea typeface="Arial"/>
                <a:cs typeface="Arial"/>
                <a:sym typeface="Arial"/>
              </a:rPr>
              <a:t>ПАРСИНГ ДАННЫХ ПРИ ОТСУТСТВИИ ТРЕБУЕМЫХ ФОРМАТОВ</a:t>
            </a:r>
          </a:p>
          <a:p>
            <a:pPr marL="285750" lvl="0" indent="-285750" algn="l" rtl="0">
              <a:spcBef>
                <a:spcPts val="1080"/>
              </a:spcBef>
              <a:spcAft>
                <a:spcPts val="0"/>
              </a:spcAft>
              <a:buSzPts val="2760"/>
              <a:buChar char="•"/>
            </a:pPr>
            <a:r>
              <a:rPr lang="ru-RU" dirty="0">
                <a:latin typeface="Arial"/>
                <a:cs typeface="Arial"/>
                <a:sym typeface="Arial"/>
              </a:rPr>
              <a:t>ПРИМЕРЫ ДАННЫХ С КОТОРЫМИ ПРИШЛОСЬ РАБОТАТЬ ПРЕДСТАВЛЕНЫ НИЖЕ, А ТАК ЖЕ ДОСТУПНЫ ПО ССЫЛКАМ:</a:t>
            </a:r>
          </a:p>
          <a:p>
            <a:pPr marL="0" lvl="0" indent="0" algn="l" rtl="0">
              <a:spcBef>
                <a:spcPts val="1080"/>
              </a:spcBef>
              <a:spcAft>
                <a:spcPts val="0"/>
              </a:spcAft>
              <a:buSzPts val="2760"/>
              <a:buNone/>
            </a:pPr>
            <a:r>
              <a:rPr lang="en-US" sz="1000" dirty="0">
                <a:hlinkClick r:id="rId3"/>
              </a:rPr>
              <a:t>https://docs.google.com/spreadsheets/d/1awEemgEepm_geaNlnxc2J3conRy1u4do/edit?usp=sharing&amp;ouid=115705780263924666705&amp;rtpof=true&amp;sd=true</a:t>
            </a:r>
            <a:endParaRPr lang="ru-RU" sz="1000" dirty="0">
              <a:latin typeface="Arial"/>
              <a:cs typeface="Arial"/>
              <a:sym typeface="Arial"/>
            </a:endParaRPr>
          </a:p>
          <a:p>
            <a:pPr marL="0" lvl="0" indent="0" algn="l" rtl="0">
              <a:spcBef>
                <a:spcPts val="1080"/>
              </a:spcBef>
              <a:spcAft>
                <a:spcPts val="0"/>
              </a:spcAft>
              <a:buSzPts val="2760"/>
              <a:buNone/>
            </a:pPr>
            <a:r>
              <a:rPr lang="en-US" sz="1000" dirty="0">
                <a:hlinkClick r:id="rId4"/>
              </a:rPr>
              <a:t>https://drive.google.com/file/d/15DMbtq3ZtRRppOms12XP8-VEYTKK1rYp/view?usp=sharing</a:t>
            </a:r>
            <a:endParaRPr lang="ru-RU" sz="1000" dirty="0">
              <a:latin typeface="Arial"/>
              <a:cs typeface="Arial"/>
              <a:sym typeface="Arial"/>
            </a:endParaRPr>
          </a:p>
          <a:p>
            <a:pPr marL="0" lvl="0" indent="0" algn="l" rtl="0">
              <a:spcBef>
                <a:spcPts val="1080"/>
              </a:spcBef>
              <a:spcAft>
                <a:spcPts val="0"/>
              </a:spcAft>
              <a:buSzPts val="2760"/>
              <a:buNone/>
            </a:pPr>
            <a:endParaRPr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6"/>
          <p:cNvSpPr txBox="1">
            <a:spLocks noGrp="1"/>
          </p:cNvSpPr>
          <p:nvPr>
            <p:ph type="title"/>
          </p:nvPr>
        </p:nvSpPr>
        <p:spPr>
          <a:xfrm>
            <a:off x="1295402" y="8297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endParaRPr/>
          </a:p>
        </p:txBody>
      </p:sp>
      <p:pic>
        <p:nvPicPr>
          <p:cNvPr id="206" name="Google Shape;206;p6" descr="Изображение выглядит как стол&#10;&#10;Автоматически созданное описание"/>
          <p:cNvPicPr preferRelativeResize="0">
            <a:picLocks noGrp="1"/>
          </p:cNvPicPr>
          <p:nvPr>
            <p:ph type="body" idx="1"/>
          </p:nvPr>
        </p:nvPicPr>
        <p:blipFill rotWithShape="1">
          <a:blip r:embed="rId3">
            <a:alphaModFix/>
          </a:blip>
          <a:srcRect/>
          <a:stretch/>
        </p:blipFill>
        <p:spPr>
          <a:xfrm>
            <a:off x="1076326" y="801486"/>
            <a:ext cx="10144121" cy="45914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endParaRPr/>
          </a:p>
        </p:txBody>
      </p:sp>
      <p:pic>
        <p:nvPicPr>
          <p:cNvPr id="212" name="Google Shape;212;p7"/>
          <p:cNvPicPr preferRelativeResize="0">
            <a:picLocks noGrp="1"/>
          </p:cNvPicPr>
          <p:nvPr>
            <p:ph type="body" idx="1"/>
          </p:nvPr>
        </p:nvPicPr>
        <p:blipFill rotWithShape="1">
          <a:blip r:embed="rId3">
            <a:alphaModFix/>
          </a:blip>
          <a:srcRect/>
          <a:stretch/>
        </p:blipFill>
        <p:spPr>
          <a:xfrm>
            <a:off x="1293634" y="937682"/>
            <a:ext cx="9604730" cy="49381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Arial"/>
              <a:buNone/>
            </a:pPr>
            <a:r>
              <a:rPr lang="ru-RU">
                <a:latin typeface="Arial"/>
                <a:ea typeface="Arial"/>
                <a:cs typeface="Arial"/>
                <a:sym typeface="Arial"/>
              </a:rPr>
              <a:t>ПЕРВИЧНАЯ ОБРАБОТКА ДАННЫХ</a:t>
            </a:r>
            <a:endParaRPr/>
          </a:p>
        </p:txBody>
      </p:sp>
      <p:sp>
        <p:nvSpPr>
          <p:cNvPr id="218" name="Google Shape;218;p8"/>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ru-RU">
                <a:latin typeface="Arial"/>
                <a:ea typeface="Arial"/>
                <a:cs typeface="Arial"/>
                <a:sym typeface="Arial"/>
              </a:rPr>
              <a:t>ОЧИСТКА ДАННЫХ В EXCEL</a:t>
            </a:r>
            <a:endParaRPr/>
          </a:p>
          <a:p>
            <a:pPr marL="285750" lvl="0" indent="-285750" algn="l" rtl="0">
              <a:spcBef>
                <a:spcPts val="1080"/>
              </a:spcBef>
              <a:spcAft>
                <a:spcPts val="0"/>
              </a:spcAft>
              <a:buSzPts val="2760"/>
              <a:buChar char="•"/>
            </a:pPr>
            <a:r>
              <a:rPr lang="ru-RU">
                <a:latin typeface="Arial"/>
                <a:ea typeface="Arial"/>
                <a:cs typeface="Arial"/>
                <a:sym typeface="Arial"/>
              </a:rPr>
              <a:t>ПРИВЕДЕНИЕ РАЗРОЗНЕННЫХ ДАННЫХ К ЕДИНОМУ ФОРМАТУ ПРЕДСТАВЛЕНИЯ ПРИ ПОМОЩИ PYTHON</a:t>
            </a:r>
            <a:endParaRPr/>
          </a:p>
          <a:p>
            <a:pPr marL="285750" lvl="0" indent="-285750" algn="l" rtl="0">
              <a:spcBef>
                <a:spcPts val="1080"/>
              </a:spcBef>
              <a:spcAft>
                <a:spcPts val="0"/>
              </a:spcAft>
              <a:buSzPts val="2760"/>
              <a:buChar char="•"/>
            </a:pPr>
            <a:r>
              <a:rPr lang="ru-RU">
                <a:latin typeface="Arial"/>
                <a:ea typeface="Arial"/>
                <a:cs typeface="Arial"/>
                <a:sym typeface="Arial"/>
              </a:rPr>
              <a:t>СВЕДЕНИЕ ПОЛУЧЕННЫХ ДАННЫХ В ОДНУ БАЗУ</a:t>
            </a:r>
            <a:endParaRPr/>
          </a:p>
          <a:p>
            <a:pPr marL="285750" lvl="0" indent="-110491" algn="l" rtl="0">
              <a:spcBef>
                <a:spcPts val="1080"/>
              </a:spcBef>
              <a:spcAft>
                <a:spcPts val="0"/>
              </a:spcAft>
              <a:buSzPts val="276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108D8D-9601-48C9-A2B8-C30E553E3D29}"/>
              </a:ext>
            </a:extLst>
          </p:cNvPr>
          <p:cNvSpPr txBox="1"/>
          <p:nvPr/>
        </p:nvSpPr>
        <p:spPr>
          <a:xfrm>
            <a:off x="774441" y="970384"/>
            <a:ext cx="10655559" cy="738664"/>
          </a:xfrm>
          <a:prstGeom prst="rect">
            <a:avLst/>
          </a:prstGeom>
          <a:noFill/>
        </p:spPr>
        <p:txBody>
          <a:bodyPr wrap="square" rtlCol="0">
            <a:spAutoFit/>
          </a:bodyPr>
          <a:lstStyle/>
          <a:p>
            <a:r>
              <a:rPr lang="ru-RU" dirty="0"/>
              <a:t>ОБРАБОТКА ФАЙЛОВ </a:t>
            </a:r>
            <a:r>
              <a:rPr lang="en-US" dirty="0"/>
              <a:t>EXCEL</a:t>
            </a:r>
            <a:r>
              <a:rPr lang="ru-RU" dirty="0"/>
              <a:t> ВЕЛАСЬ ВРУЧНУЮ ПРИ ПОМОЩИ ВСТРОЕННЫХ ФУНКЦИЙ, НАИБОЛЕЕ ВОСТРЕБОВАННЫМИ ОКАЗАЛИСЬ ФУНКЦИИ ДЛЯ ОЧИСТКИ СТРОКОВЫХ ЗНАЧЕНИЙ</a:t>
            </a:r>
          </a:p>
          <a:p>
            <a:r>
              <a:rPr lang="en-US" dirty="0">
                <a:hlinkClick r:id="rId3"/>
              </a:rPr>
              <a:t>https://docs.google.com/document/d/16miUhUkMgSG-S4tGtN4pUsFBHD79Kf6VB5fDOeEhwsg/edit?usp=sharing</a:t>
            </a:r>
            <a:endParaRPr lang="ru-RU" dirty="0"/>
          </a:p>
        </p:txBody>
      </p:sp>
      <p:sp>
        <p:nvSpPr>
          <p:cNvPr id="5" name="TextBox 4">
            <a:extLst>
              <a:ext uri="{FF2B5EF4-FFF2-40B4-BE49-F238E27FC236}">
                <a16:creationId xmlns:a16="http://schemas.microsoft.com/office/drawing/2014/main" id="{5ED0A440-2D54-4B6E-8C43-6DD2187919AE}"/>
              </a:ext>
            </a:extLst>
          </p:cNvPr>
          <p:cNvSpPr txBox="1"/>
          <p:nvPr/>
        </p:nvSpPr>
        <p:spPr>
          <a:xfrm>
            <a:off x="774441" y="1940767"/>
            <a:ext cx="10021077" cy="2246769"/>
          </a:xfrm>
          <a:prstGeom prst="rect">
            <a:avLst/>
          </a:prstGeom>
          <a:noFill/>
        </p:spPr>
        <p:txBody>
          <a:bodyPr wrap="square" rtlCol="0">
            <a:spAutoFit/>
          </a:bodyPr>
          <a:lstStyle/>
          <a:p>
            <a:r>
              <a:rPr lang="ru-RU" dirty="0"/>
              <a:t>Извлечение первого слова из строки</a:t>
            </a:r>
          </a:p>
          <a:p>
            <a:r>
              <a:rPr lang="ru-RU" dirty="0"/>
              <a:t>=ЕСЛИ(ЕОШ(НАЙТИ(" ";D2));D2;ЛЕВСИМВ(D2;НАЙТИ(" ";D2)-1))</a:t>
            </a:r>
          </a:p>
          <a:p>
            <a:endParaRPr lang="ru-RU" dirty="0"/>
          </a:p>
          <a:p>
            <a:r>
              <a:rPr lang="ru-RU" dirty="0"/>
              <a:t>Извлечение всего, кроме первого слова строки</a:t>
            </a:r>
          </a:p>
          <a:p>
            <a:r>
              <a:rPr lang="ru-RU" dirty="0"/>
              <a:t>=ЕСЛИ(ЕОШ(НАЙТИ(" ";D2));"";ПРАВСИМВ(D2;ДЛСТР(D2)-НАЙТИ(" ";D2;1)))</a:t>
            </a:r>
          </a:p>
          <a:p>
            <a:endParaRPr lang="ru-RU" dirty="0"/>
          </a:p>
          <a:p>
            <a:r>
              <a:rPr lang="ru-RU" dirty="0"/>
              <a:t>Удаление переносов строк формулой</a:t>
            </a:r>
          </a:p>
          <a:p>
            <a:r>
              <a:rPr lang="ru-RU" dirty="0"/>
              <a:t>=ПЕЧСИМВ(CLEAN)</a:t>
            </a:r>
          </a:p>
          <a:p>
            <a:endParaRPr lang="ru-RU" dirty="0"/>
          </a:p>
          <a:p>
            <a:r>
              <a:rPr lang="ru-RU" dirty="0"/>
              <a:t>И МНОГИЕ ДРУГИЕ…</a:t>
            </a:r>
          </a:p>
        </p:txBody>
      </p:sp>
      <p:sp>
        <p:nvSpPr>
          <p:cNvPr id="6" name="TextBox 5">
            <a:extLst>
              <a:ext uri="{FF2B5EF4-FFF2-40B4-BE49-F238E27FC236}">
                <a16:creationId xmlns:a16="http://schemas.microsoft.com/office/drawing/2014/main" id="{C6F97B9D-9D20-4C2E-864D-314BF845B438}"/>
              </a:ext>
            </a:extLst>
          </p:cNvPr>
          <p:cNvSpPr txBox="1"/>
          <p:nvPr/>
        </p:nvSpPr>
        <p:spPr>
          <a:xfrm>
            <a:off x="867747" y="4516016"/>
            <a:ext cx="10562253" cy="738664"/>
          </a:xfrm>
          <a:prstGeom prst="rect">
            <a:avLst/>
          </a:prstGeom>
          <a:noFill/>
        </p:spPr>
        <p:txBody>
          <a:bodyPr wrap="square" rtlCol="0">
            <a:spAutoFit/>
          </a:bodyPr>
          <a:lstStyle/>
          <a:p>
            <a:r>
              <a:rPr lang="ru-RU" dirty="0"/>
              <a:t>ДЛЯ ПАРСИНГА </a:t>
            </a:r>
            <a:r>
              <a:rPr lang="en-US" dirty="0"/>
              <a:t>PDF </a:t>
            </a:r>
            <a:r>
              <a:rPr lang="ru-RU" dirty="0"/>
              <a:t>ИСПОЛЬЗОВАЛСЯ ОНЛАЙН-КОНВЕРТОР </a:t>
            </a:r>
            <a:r>
              <a:rPr lang="en-US" dirty="0">
                <a:hlinkClick r:id="rId4"/>
              </a:rPr>
              <a:t>https://www.pdf2go.com/</a:t>
            </a:r>
            <a:endParaRPr lang="ru-RU" dirty="0"/>
          </a:p>
          <a:p>
            <a:endParaRPr lang="ru-RU" dirty="0"/>
          </a:p>
          <a:p>
            <a:r>
              <a:rPr lang="en-US" dirty="0">
                <a:hlinkClick r:id="rId5"/>
              </a:rPr>
              <a:t>https://www.pdf2go.com/ru/result#j=6bfcca6a-d1d9-417a-9955-3a56f51ffbab</a:t>
            </a:r>
            <a:endParaRPr lang="ru-RU" dirty="0"/>
          </a:p>
        </p:txBody>
      </p:sp>
    </p:spTree>
    <p:extLst>
      <p:ext uri="{BB962C8B-B14F-4D97-AF65-F5344CB8AC3E}">
        <p14:creationId xmlns:p14="http://schemas.microsoft.com/office/powerpoint/2010/main" val="1968557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7408FB-E76E-4688-8F76-24487D618138}"/>
              </a:ext>
            </a:extLst>
          </p:cNvPr>
          <p:cNvSpPr txBox="1"/>
          <p:nvPr/>
        </p:nvSpPr>
        <p:spPr>
          <a:xfrm>
            <a:off x="911291" y="718457"/>
            <a:ext cx="10369418" cy="523220"/>
          </a:xfrm>
          <a:prstGeom prst="rect">
            <a:avLst/>
          </a:prstGeom>
          <a:noFill/>
        </p:spPr>
        <p:txBody>
          <a:bodyPr wrap="square" rtlCol="0">
            <a:spAutoFit/>
          </a:bodyPr>
          <a:lstStyle/>
          <a:p>
            <a:r>
              <a:rPr lang="ru-RU" dirty="0"/>
              <a:t>ПАРСИНГ ДИНАМИЧЕСКИХ ТАБЛИЦ ПРОВОДИЛСЯ ПРИ ПОМОЩИ БИБЛИОТЕК</a:t>
            </a:r>
            <a:r>
              <a:rPr lang="en-US" dirty="0"/>
              <a:t> PYTHON: SELENIUM </a:t>
            </a:r>
            <a:r>
              <a:rPr lang="ru-RU" dirty="0"/>
              <a:t>И </a:t>
            </a:r>
            <a:r>
              <a:rPr lang="en-US" dirty="0"/>
              <a:t>BS4</a:t>
            </a:r>
          </a:p>
          <a:p>
            <a:r>
              <a:rPr lang="ru-RU" dirty="0"/>
              <a:t> </a:t>
            </a:r>
          </a:p>
        </p:txBody>
      </p:sp>
      <p:pic>
        <p:nvPicPr>
          <p:cNvPr id="6" name="Рисунок 5">
            <a:extLst>
              <a:ext uri="{FF2B5EF4-FFF2-40B4-BE49-F238E27FC236}">
                <a16:creationId xmlns:a16="http://schemas.microsoft.com/office/drawing/2014/main" id="{E685C405-27D2-4653-9C9D-F111EDAD9269}"/>
              </a:ext>
            </a:extLst>
          </p:cNvPr>
          <p:cNvPicPr>
            <a:picLocks noChangeAspect="1"/>
          </p:cNvPicPr>
          <p:nvPr/>
        </p:nvPicPr>
        <p:blipFill>
          <a:blip r:embed="rId2"/>
          <a:stretch>
            <a:fillRect/>
          </a:stretch>
        </p:blipFill>
        <p:spPr>
          <a:xfrm>
            <a:off x="911291" y="1156996"/>
            <a:ext cx="10369418" cy="4982547"/>
          </a:xfrm>
          <a:prstGeom prst="rect">
            <a:avLst/>
          </a:prstGeom>
        </p:spPr>
      </p:pic>
    </p:spTree>
    <p:extLst>
      <p:ext uri="{BB962C8B-B14F-4D97-AF65-F5344CB8AC3E}">
        <p14:creationId xmlns:p14="http://schemas.microsoft.com/office/powerpoint/2010/main" val="1477037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75B4BA-D7B1-4EEA-BA69-BE0780DE3802}"/>
              </a:ext>
            </a:extLst>
          </p:cNvPr>
          <p:cNvSpPr txBox="1"/>
          <p:nvPr/>
        </p:nvSpPr>
        <p:spPr>
          <a:xfrm>
            <a:off x="849087" y="914400"/>
            <a:ext cx="10506268" cy="307777"/>
          </a:xfrm>
          <a:prstGeom prst="rect">
            <a:avLst/>
          </a:prstGeom>
          <a:noFill/>
        </p:spPr>
        <p:txBody>
          <a:bodyPr wrap="square" rtlCol="0">
            <a:spAutoFit/>
          </a:bodyPr>
          <a:lstStyle/>
          <a:p>
            <a:r>
              <a:rPr lang="ru-RU" dirty="0"/>
              <a:t>ТАК ЖЕ ДЛЯ ОБРАБОТКИ ИСПОЛЬЗОВАЛАСЬ БИБЛИОТЕКА </a:t>
            </a:r>
            <a:r>
              <a:rPr lang="en-US" dirty="0"/>
              <a:t>PANDAS</a:t>
            </a:r>
            <a:endParaRPr lang="ru-RU" dirty="0"/>
          </a:p>
        </p:txBody>
      </p:sp>
      <p:pic>
        <p:nvPicPr>
          <p:cNvPr id="4" name="Рисунок 3">
            <a:extLst>
              <a:ext uri="{FF2B5EF4-FFF2-40B4-BE49-F238E27FC236}">
                <a16:creationId xmlns:a16="http://schemas.microsoft.com/office/drawing/2014/main" id="{7B86E634-290A-4F9C-977F-3B9A1CE0886E}"/>
              </a:ext>
            </a:extLst>
          </p:cNvPr>
          <p:cNvPicPr>
            <a:picLocks noChangeAspect="1"/>
          </p:cNvPicPr>
          <p:nvPr/>
        </p:nvPicPr>
        <p:blipFill>
          <a:blip r:embed="rId2"/>
          <a:stretch>
            <a:fillRect/>
          </a:stretch>
        </p:blipFill>
        <p:spPr>
          <a:xfrm>
            <a:off x="958809" y="1273628"/>
            <a:ext cx="4994122" cy="3951515"/>
          </a:xfrm>
          <a:prstGeom prst="rect">
            <a:avLst/>
          </a:prstGeom>
        </p:spPr>
      </p:pic>
      <p:pic>
        <p:nvPicPr>
          <p:cNvPr id="6" name="Рисунок 5">
            <a:extLst>
              <a:ext uri="{FF2B5EF4-FFF2-40B4-BE49-F238E27FC236}">
                <a16:creationId xmlns:a16="http://schemas.microsoft.com/office/drawing/2014/main" id="{686CA74A-1531-47E1-8632-E9E41A0804B5}"/>
              </a:ext>
            </a:extLst>
          </p:cNvPr>
          <p:cNvPicPr>
            <a:picLocks noChangeAspect="1"/>
          </p:cNvPicPr>
          <p:nvPr/>
        </p:nvPicPr>
        <p:blipFill>
          <a:blip r:embed="rId3"/>
          <a:stretch>
            <a:fillRect/>
          </a:stretch>
        </p:blipFill>
        <p:spPr>
          <a:xfrm>
            <a:off x="6239069" y="1273628"/>
            <a:ext cx="4994122" cy="3951515"/>
          </a:xfrm>
          <a:prstGeom prst="rect">
            <a:avLst/>
          </a:prstGeom>
        </p:spPr>
      </p:pic>
      <p:sp>
        <p:nvSpPr>
          <p:cNvPr id="7" name="TextBox 6">
            <a:extLst>
              <a:ext uri="{FF2B5EF4-FFF2-40B4-BE49-F238E27FC236}">
                <a16:creationId xmlns:a16="http://schemas.microsoft.com/office/drawing/2014/main" id="{CA402DA5-3546-4A97-9E03-FFDC08FF659C}"/>
              </a:ext>
            </a:extLst>
          </p:cNvPr>
          <p:cNvSpPr txBox="1"/>
          <p:nvPr/>
        </p:nvSpPr>
        <p:spPr>
          <a:xfrm>
            <a:off x="958809" y="5429711"/>
            <a:ext cx="4910145" cy="738664"/>
          </a:xfrm>
          <a:prstGeom prst="rect">
            <a:avLst/>
          </a:prstGeom>
          <a:noFill/>
        </p:spPr>
        <p:txBody>
          <a:bodyPr wrap="square" rtlCol="0">
            <a:spAutoFit/>
          </a:bodyPr>
          <a:lstStyle/>
          <a:p>
            <a:r>
              <a:rPr lang="en-US" dirty="0">
                <a:hlinkClick r:id="rId4"/>
              </a:rPr>
              <a:t>https://drive.google.com/file/d/1uNWvYOqch_cFXT5QDRD27XKNuKR24-mU/view?usp=sharing</a:t>
            </a:r>
            <a:endParaRPr lang="en-US" dirty="0"/>
          </a:p>
          <a:p>
            <a:endParaRPr lang="ru-RU" dirty="0"/>
          </a:p>
        </p:txBody>
      </p:sp>
      <p:sp>
        <p:nvSpPr>
          <p:cNvPr id="8" name="TextBox 7">
            <a:extLst>
              <a:ext uri="{FF2B5EF4-FFF2-40B4-BE49-F238E27FC236}">
                <a16:creationId xmlns:a16="http://schemas.microsoft.com/office/drawing/2014/main" id="{4020D410-E8E1-4976-B0C4-0E837C0A4744}"/>
              </a:ext>
            </a:extLst>
          </p:cNvPr>
          <p:cNvSpPr txBox="1"/>
          <p:nvPr/>
        </p:nvSpPr>
        <p:spPr>
          <a:xfrm>
            <a:off x="6239069" y="5420380"/>
            <a:ext cx="4910146" cy="738664"/>
          </a:xfrm>
          <a:prstGeom prst="rect">
            <a:avLst/>
          </a:prstGeom>
          <a:noFill/>
        </p:spPr>
        <p:txBody>
          <a:bodyPr wrap="square" rtlCol="0">
            <a:spAutoFit/>
          </a:bodyPr>
          <a:lstStyle/>
          <a:p>
            <a:r>
              <a:rPr lang="en-US" dirty="0">
                <a:hlinkClick r:id="rId5"/>
              </a:rPr>
              <a:t>https://drive.google.com/file/d/1dEQshwegSdG2RS2JKMK_NICfsVzGBISm/view?usp=sharing</a:t>
            </a:r>
            <a:endParaRPr lang="en-US" dirty="0"/>
          </a:p>
          <a:p>
            <a:endParaRPr lang="ru-RU" dirty="0"/>
          </a:p>
        </p:txBody>
      </p:sp>
    </p:spTree>
    <p:extLst>
      <p:ext uri="{BB962C8B-B14F-4D97-AF65-F5344CB8AC3E}">
        <p14:creationId xmlns:p14="http://schemas.microsoft.com/office/powerpoint/2010/main" val="2792780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0D2BEE7-3C15-43DB-8810-308EC2C2D21B}"/>
              </a:ext>
            </a:extLst>
          </p:cNvPr>
          <p:cNvSpPr txBox="1"/>
          <p:nvPr/>
        </p:nvSpPr>
        <p:spPr>
          <a:xfrm>
            <a:off x="1474236" y="1054359"/>
            <a:ext cx="9311951" cy="523220"/>
          </a:xfrm>
          <a:prstGeom prst="rect">
            <a:avLst/>
          </a:prstGeom>
          <a:noFill/>
        </p:spPr>
        <p:txBody>
          <a:bodyPr wrap="square" rtlCol="0">
            <a:spAutoFit/>
          </a:bodyPr>
          <a:lstStyle/>
          <a:p>
            <a:r>
              <a:rPr lang="ru-RU" dirty="0"/>
              <a:t>В РЕЗУЛЬТАТЕ БЫЛИ ВЫРАБОТАНЫ ТРЕБОВАНИЯ К ФОРМАТУ ДАННЫХ, ДЛЯ ИХ ПОСЛЕДУЮЩЕГО ОБЪЕДИНЕНИЯ:</a:t>
            </a:r>
          </a:p>
        </p:txBody>
      </p:sp>
      <p:graphicFrame>
        <p:nvGraphicFramePr>
          <p:cNvPr id="12" name="Таблица 11">
            <a:extLst>
              <a:ext uri="{FF2B5EF4-FFF2-40B4-BE49-F238E27FC236}">
                <a16:creationId xmlns:a16="http://schemas.microsoft.com/office/drawing/2014/main" id="{B6E266EA-A0A6-44B7-A128-CD8C0DCE0712}"/>
              </a:ext>
            </a:extLst>
          </p:cNvPr>
          <p:cNvGraphicFramePr>
            <a:graphicFrameLocks noGrp="1"/>
          </p:cNvGraphicFramePr>
          <p:nvPr>
            <p:extLst>
              <p:ext uri="{D42A27DB-BD31-4B8C-83A1-F6EECF244321}">
                <p14:modId xmlns:p14="http://schemas.microsoft.com/office/powerpoint/2010/main" val="716555327"/>
              </p:ext>
            </p:extLst>
          </p:nvPr>
        </p:nvGraphicFramePr>
        <p:xfrm>
          <a:off x="1474236" y="2345965"/>
          <a:ext cx="9601200" cy="867041"/>
        </p:xfrm>
        <a:graphic>
          <a:graphicData uri="http://schemas.openxmlformats.org/drawingml/2006/table">
            <a:tbl>
              <a:tblPr/>
              <a:tblGrid>
                <a:gridCol w="714033">
                  <a:extLst>
                    <a:ext uri="{9D8B030D-6E8A-4147-A177-3AD203B41FA5}">
                      <a16:colId xmlns:a16="http://schemas.microsoft.com/office/drawing/2014/main" val="4107314598"/>
                    </a:ext>
                  </a:extLst>
                </a:gridCol>
                <a:gridCol w="637530">
                  <a:extLst>
                    <a:ext uri="{9D8B030D-6E8A-4147-A177-3AD203B41FA5}">
                      <a16:colId xmlns:a16="http://schemas.microsoft.com/office/drawing/2014/main" val="3359130719"/>
                    </a:ext>
                  </a:extLst>
                </a:gridCol>
                <a:gridCol w="803288">
                  <a:extLst>
                    <a:ext uri="{9D8B030D-6E8A-4147-A177-3AD203B41FA5}">
                      <a16:colId xmlns:a16="http://schemas.microsoft.com/office/drawing/2014/main" val="362538188"/>
                    </a:ext>
                  </a:extLst>
                </a:gridCol>
                <a:gridCol w="637530">
                  <a:extLst>
                    <a:ext uri="{9D8B030D-6E8A-4147-A177-3AD203B41FA5}">
                      <a16:colId xmlns:a16="http://schemas.microsoft.com/office/drawing/2014/main" val="2707552305"/>
                    </a:ext>
                  </a:extLst>
                </a:gridCol>
                <a:gridCol w="637530">
                  <a:extLst>
                    <a:ext uri="{9D8B030D-6E8A-4147-A177-3AD203B41FA5}">
                      <a16:colId xmlns:a16="http://schemas.microsoft.com/office/drawing/2014/main" val="3197385228"/>
                    </a:ext>
                  </a:extLst>
                </a:gridCol>
                <a:gridCol w="816038">
                  <a:extLst>
                    <a:ext uri="{9D8B030D-6E8A-4147-A177-3AD203B41FA5}">
                      <a16:colId xmlns:a16="http://schemas.microsoft.com/office/drawing/2014/main" val="1233355854"/>
                    </a:ext>
                  </a:extLst>
                </a:gridCol>
                <a:gridCol w="637530">
                  <a:extLst>
                    <a:ext uri="{9D8B030D-6E8A-4147-A177-3AD203B41FA5}">
                      <a16:colId xmlns:a16="http://schemas.microsoft.com/office/drawing/2014/main" val="140232649"/>
                    </a:ext>
                  </a:extLst>
                </a:gridCol>
                <a:gridCol w="637530">
                  <a:extLst>
                    <a:ext uri="{9D8B030D-6E8A-4147-A177-3AD203B41FA5}">
                      <a16:colId xmlns:a16="http://schemas.microsoft.com/office/drawing/2014/main" val="317379477"/>
                    </a:ext>
                  </a:extLst>
                </a:gridCol>
                <a:gridCol w="707658">
                  <a:extLst>
                    <a:ext uri="{9D8B030D-6E8A-4147-A177-3AD203B41FA5}">
                      <a16:colId xmlns:a16="http://schemas.microsoft.com/office/drawing/2014/main" val="4034724754"/>
                    </a:ext>
                  </a:extLst>
                </a:gridCol>
                <a:gridCol w="688532">
                  <a:extLst>
                    <a:ext uri="{9D8B030D-6E8A-4147-A177-3AD203B41FA5}">
                      <a16:colId xmlns:a16="http://schemas.microsoft.com/office/drawing/2014/main" val="2892954827"/>
                    </a:ext>
                  </a:extLst>
                </a:gridCol>
                <a:gridCol w="771411">
                  <a:extLst>
                    <a:ext uri="{9D8B030D-6E8A-4147-A177-3AD203B41FA5}">
                      <a16:colId xmlns:a16="http://schemas.microsoft.com/office/drawing/2014/main" val="80376987"/>
                    </a:ext>
                  </a:extLst>
                </a:gridCol>
                <a:gridCol w="637530">
                  <a:extLst>
                    <a:ext uri="{9D8B030D-6E8A-4147-A177-3AD203B41FA5}">
                      <a16:colId xmlns:a16="http://schemas.microsoft.com/office/drawing/2014/main" val="857936134"/>
                    </a:ext>
                  </a:extLst>
                </a:gridCol>
                <a:gridCol w="637530">
                  <a:extLst>
                    <a:ext uri="{9D8B030D-6E8A-4147-A177-3AD203B41FA5}">
                      <a16:colId xmlns:a16="http://schemas.microsoft.com/office/drawing/2014/main" val="427716013"/>
                    </a:ext>
                  </a:extLst>
                </a:gridCol>
                <a:gridCol w="637530">
                  <a:extLst>
                    <a:ext uri="{9D8B030D-6E8A-4147-A177-3AD203B41FA5}">
                      <a16:colId xmlns:a16="http://schemas.microsoft.com/office/drawing/2014/main" val="3405005911"/>
                    </a:ext>
                  </a:extLst>
                </a:gridCol>
              </a:tblGrid>
              <a:tr h="867041">
                <a:tc>
                  <a:txBody>
                    <a:bodyPr/>
                    <a:lstStyle/>
                    <a:p>
                      <a:pPr rtl="0" fontAlgn="ctr"/>
                      <a:r>
                        <a:rPr lang="ru-RU" sz="900" b="1" dirty="0">
                          <a:effectLst/>
                          <a:latin typeface="EB Garamond" panose="00000500000000000000" pitchFamily="2" charset="0"/>
                        </a:rPr>
                        <a:t>Федеральный</a:t>
                      </a:r>
                      <a:br>
                        <a:rPr lang="ru-RU" sz="900" b="1" dirty="0">
                          <a:effectLst/>
                          <a:latin typeface="EB Garamond" panose="00000500000000000000" pitchFamily="2" charset="0"/>
                        </a:rPr>
                      </a:br>
                      <a:r>
                        <a:rPr lang="ru-RU" sz="900" b="1" dirty="0">
                          <a:effectLst/>
                          <a:latin typeface="EB Garamond" panose="00000500000000000000" pitchFamily="2" charset="0"/>
                        </a:rPr>
                        <a:t>округ</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a:effectLst/>
                          <a:latin typeface="EB Garamond" panose="00000500000000000000" pitchFamily="2" charset="0"/>
                        </a:rPr>
                        <a:t>Субъект</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a:effectLst/>
                          <a:latin typeface="EB Garamond" panose="00000500000000000000" pitchFamily="2" charset="0"/>
                        </a:rPr>
                        <a:t>Наименование ИП, юридического лица получившего разрешение</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a:effectLst/>
                          <a:latin typeface="EB Garamond" panose="00000500000000000000" pitchFamily="2" charset="0"/>
                        </a:rPr>
                        <a:t>Марка автомобиля</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a:effectLst/>
                          <a:latin typeface="EB Garamond" panose="00000500000000000000" pitchFamily="2" charset="0"/>
                        </a:rPr>
                        <a:t>Модель автомобиля</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a:effectLst/>
                          <a:latin typeface="EB Garamond" panose="00000500000000000000" pitchFamily="2" charset="0"/>
                        </a:rPr>
                        <a:t>Государственный регистрационный номер</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dirty="0">
                          <a:effectLst/>
                          <a:latin typeface="EB Garamond" panose="00000500000000000000" pitchFamily="2" charset="0"/>
                        </a:rPr>
                        <a:t>Дата выдачи разрешения</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a:effectLst/>
                          <a:latin typeface="EB Garamond" panose="00000500000000000000" pitchFamily="2" charset="0"/>
                        </a:rPr>
                        <a:t>Дата окончания действия разрешения</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a:effectLst/>
                          <a:latin typeface="EB Garamond" panose="00000500000000000000" pitchFamily="2" charset="0"/>
                        </a:rPr>
                        <a:t>Сведения об аннулировании разрешения</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a:effectLst/>
                          <a:latin typeface="EB Garamond" panose="00000500000000000000" pitchFamily="2" charset="0"/>
                        </a:rPr>
                        <a:t>Дата аннулирования разрешения</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a:effectLst/>
                          <a:latin typeface="EB Garamond" panose="00000500000000000000" pitchFamily="2" charset="0"/>
                        </a:rPr>
                        <a:t>Сведения о переоформлении разрешения</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a:effectLst/>
                          <a:latin typeface="EB Garamond" panose="00000500000000000000" pitchFamily="2" charset="0"/>
                        </a:rPr>
                        <a:t>Дата переоформления разрешения</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a:effectLst/>
                          <a:latin typeface="EB Garamond" panose="00000500000000000000" pitchFamily="2" charset="0"/>
                        </a:rPr>
                        <a:t>Сведния о выдаче дубликата разрешения</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ctr"/>
                      <a:r>
                        <a:rPr lang="ru-RU" sz="900" b="1" dirty="0">
                          <a:effectLst/>
                          <a:latin typeface="EB Garamond" panose="00000500000000000000" pitchFamily="2" charset="0"/>
                        </a:rPr>
                        <a:t>Дата выдачи </a:t>
                      </a:r>
                      <a:br>
                        <a:rPr lang="ru-RU" sz="900" b="1" dirty="0">
                          <a:effectLst/>
                          <a:latin typeface="EB Garamond" panose="00000500000000000000" pitchFamily="2" charset="0"/>
                        </a:rPr>
                      </a:br>
                      <a:r>
                        <a:rPr lang="ru-RU" sz="900" b="1" dirty="0">
                          <a:effectLst/>
                          <a:latin typeface="EB Garamond" panose="00000500000000000000" pitchFamily="2" charset="0"/>
                        </a:rPr>
                        <a:t>дубликата</a:t>
                      </a:r>
                      <a:br>
                        <a:rPr lang="ru-RU" sz="900" b="1" dirty="0">
                          <a:effectLst/>
                          <a:latin typeface="EB Garamond" panose="00000500000000000000" pitchFamily="2" charset="0"/>
                        </a:rPr>
                      </a:br>
                      <a:r>
                        <a:rPr lang="ru-RU" sz="900" b="1" dirty="0">
                          <a:effectLst/>
                          <a:latin typeface="EB Garamond" panose="00000500000000000000" pitchFamily="2" charset="0"/>
                        </a:rPr>
                        <a:t>разрешения</a:t>
                      </a:r>
                    </a:p>
                  </a:txBody>
                  <a:tcPr marL="19126" marR="19126" marT="12751" marB="1275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88492088"/>
                  </a:ext>
                </a:extLst>
              </a:tr>
            </a:tbl>
          </a:graphicData>
        </a:graphic>
      </p:graphicFrame>
      <p:sp>
        <p:nvSpPr>
          <p:cNvPr id="13" name="TextBox 12">
            <a:extLst>
              <a:ext uri="{FF2B5EF4-FFF2-40B4-BE49-F238E27FC236}">
                <a16:creationId xmlns:a16="http://schemas.microsoft.com/office/drawing/2014/main" id="{770C1CDD-BB56-4B47-8619-558CA0793B06}"/>
              </a:ext>
            </a:extLst>
          </p:cNvPr>
          <p:cNvSpPr txBox="1"/>
          <p:nvPr/>
        </p:nvSpPr>
        <p:spPr>
          <a:xfrm>
            <a:off x="1474236" y="1807883"/>
            <a:ext cx="9601200" cy="307777"/>
          </a:xfrm>
          <a:prstGeom prst="rect">
            <a:avLst/>
          </a:prstGeom>
          <a:noFill/>
        </p:spPr>
        <p:txBody>
          <a:bodyPr wrap="square" rtlCol="0">
            <a:spAutoFit/>
          </a:bodyPr>
          <a:lstStyle/>
          <a:p>
            <a:r>
              <a:rPr lang="ru-RU" dirty="0"/>
              <a:t>ШАПКА ИТОГОВОЙ ТАБЛИЦЫ:</a:t>
            </a:r>
          </a:p>
        </p:txBody>
      </p:sp>
      <p:sp>
        <p:nvSpPr>
          <p:cNvPr id="14" name="TextBox 13">
            <a:extLst>
              <a:ext uri="{FF2B5EF4-FFF2-40B4-BE49-F238E27FC236}">
                <a16:creationId xmlns:a16="http://schemas.microsoft.com/office/drawing/2014/main" id="{2C83B8D2-EDB1-4B19-A5AD-B00B07A4DE53}"/>
              </a:ext>
            </a:extLst>
          </p:cNvPr>
          <p:cNvSpPr txBox="1"/>
          <p:nvPr/>
        </p:nvSpPr>
        <p:spPr>
          <a:xfrm>
            <a:off x="1474236" y="3491106"/>
            <a:ext cx="9601200" cy="307777"/>
          </a:xfrm>
          <a:prstGeom prst="rect">
            <a:avLst/>
          </a:prstGeom>
          <a:noFill/>
        </p:spPr>
        <p:txBody>
          <a:bodyPr wrap="square" rtlCol="0">
            <a:spAutoFit/>
          </a:bodyPr>
          <a:lstStyle/>
          <a:p>
            <a:r>
              <a:rPr lang="en-US" dirty="0">
                <a:hlinkClick r:id="rId2"/>
              </a:rPr>
              <a:t>https://docs.google.com/spreadsheets/d/1x5lbhxrk6j7-efjskdIPuJwuTsLFz50hMwd4TrQTw1k/edit?usp=sharing</a:t>
            </a:r>
            <a:endParaRPr lang="ru-RU" dirty="0"/>
          </a:p>
        </p:txBody>
      </p:sp>
      <p:sp>
        <p:nvSpPr>
          <p:cNvPr id="17" name="TextBox 16">
            <a:extLst>
              <a:ext uri="{FF2B5EF4-FFF2-40B4-BE49-F238E27FC236}">
                <a16:creationId xmlns:a16="http://schemas.microsoft.com/office/drawing/2014/main" id="{638CA578-34F6-44FB-B1BD-99369656032E}"/>
              </a:ext>
            </a:extLst>
          </p:cNvPr>
          <p:cNvSpPr txBox="1"/>
          <p:nvPr/>
        </p:nvSpPr>
        <p:spPr>
          <a:xfrm>
            <a:off x="1474236" y="4076983"/>
            <a:ext cx="9601200" cy="307777"/>
          </a:xfrm>
          <a:prstGeom prst="rect">
            <a:avLst/>
          </a:prstGeom>
          <a:noFill/>
        </p:spPr>
        <p:txBody>
          <a:bodyPr wrap="square" rtlCol="0">
            <a:spAutoFit/>
          </a:bodyPr>
          <a:lstStyle/>
          <a:p>
            <a:r>
              <a:rPr lang="ru-RU" dirty="0"/>
              <a:t>ТРЕБОВАНИЯ К ЗАПОЛНЕНИЮ ПОЛЕЙ:</a:t>
            </a:r>
          </a:p>
        </p:txBody>
      </p:sp>
      <p:sp>
        <p:nvSpPr>
          <p:cNvPr id="18" name="TextBox 17">
            <a:extLst>
              <a:ext uri="{FF2B5EF4-FFF2-40B4-BE49-F238E27FC236}">
                <a16:creationId xmlns:a16="http://schemas.microsoft.com/office/drawing/2014/main" id="{92E3B3BD-C34D-48EB-A938-6FFB0563C938}"/>
              </a:ext>
            </a:extLst>
          </p:cNvPr>
          <p:cNvSpPr txBox="1"/>
          <p:nvPr/>
        </p:nvSpPr>
        <p:spPr>
          <a:xfrm>
            <a:off x="1474236" y="4795935"/>
            <a:ext cx="9694505" cy="307777"/>
          </a:xfrm>
          <a:prstGeom prst="rect">
            <a:avLst/>
          </a:prstGeom>
          <a:noFill/>
        </p:spPr>
        <p:txBody>
          <a:bodyPr wrap="square" rtlCol="0">
            <a:spAutoFit/>
          </a:bodyPr>
          <a:lstStyle/>
          <a:p>
            <a:r>
              <a:rPr lang="en-US" dirty="0">
                <a:hlinkClick r:id="rId3"/>
              </a:rPr>
              <a:t>https://docs.google.com/spreadsheets/d/1Ww5nPkubOcs9Ml50MBTcfSMXZPFKdZ-D6-Be6fAv4DE/edit?usp=sharing</a:t>
            </a:r>
            <a:endParaRPr lang="ru-RU" dirty="0"/>
          </a:p>
        </p:txBody>
      </p:sp>
      <p:sp>
        <p:nvSpPr>
          <p:cNvPr id="19" name="TextBox 18">
            <a:extLst>
              <a:ext uri="{FF2B5EF4-FFF2-40B4-BE49-F238E27FC236}">
                <a16:creationId xmlns:a16="http://schemas.microsoft.com/office/drawing/2014/main" id="{4E6009E1-1E8E-48C4-AF0D-8C3424E4B8E2}"/>
              </a:ext>
            </a:extLst>
          </p:cNvPr>
          <p:cNvSpPr txBox="1"/>
          <p:nvPr/>
        </p:nvSpPr>
        <p:spPr>
          <a:xfrm>
            <a:off x="1474236" y="5227924"/>
            <a:ext cx="9311950" cy="954107"/>
          </a:xfrm>
          <a:prstGeom prst="rect">
            <a:avLst/>
          </a:prstGeom>
          <a:noFill/>
        </p:spPr>
        <p:txBody>
          <a:bodyPr wrap="square" rtlCol="0">
            <a:spAutoFit/>
          </a:bodyPr>
          <a:lstStyle/>
          <a:p>
            <a:r>
              <a:rPr lang="ru-RU" dirty="0"/>
              <a:t>ПРИМЕРЫ ОБРАБОТАНЫХ ФАЙЛОВ ПЕРЕД ОБЪЕДИНЕНИЕМ:</a:t>
            </a:r>
          </a:p>
          <a:p>
            <a:r>
              <a:rPr lang="en-US" dirty="0">
                <a:hlinkClick r:id="rId4"/>
              </a:rPr>
              <a:t>https://docs.google.com/spreadsheets/d/1tSaM5k0BdVnOxu7CvU2tGXf4IKisw95F/edit?usp=sharing&amp;ouid=115705780263924666705&amp;rtpof=true&amp;sd=true</a:t>
            </a:r>
            <a:endParaRPr lang="ru-RU" dirty="0"/>
          </a:p>
          <a:p>
            <a:endParaRPr lang="ru-RU" dirty="0"/>
          </a:p>
        </p:txBody>
      </p:sp>
    </p:spTree>
    <p:extLst>
      <p:ext uri="{BB962C8B-B14F-4D97-AF65-F5344CB8AC3E}">
        <p14:creationId xmlns:p14="http://schemas.microsoft.com/office/powerpoint/2010/main" val="120066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0E92F8-B3CB-4E8E-8376-F43222E38B3A}"/>
              </a:ext>
            </a:extLst>
          </p:cNvPr>
          <p:cNvSpPr txBox="1"/>
          <p:nvPr/>
        </p:nvSpPr>
        <p:spPr>
          <a:xfrm>
            <a:off x="709126" y="690465"/>
            <a:ext cx="10823511" cy="523220"/>
          </a:xfrm>
          <a:prstGeom prst="rect">
            <a:avLst/>
          </a:prstGeom>
          <a:noFill/>
        </p:spPr>
        <p:txBody>
          <a:bodyPr wrap="square" rtlCol="0">
            <a:spAutoFit/>
          </a:bodyPr>
          <a:lstStyle/>
          <a:p>
            <a:r>
              <a:rPr lang="ru-RU" dirty="0"/>
              <a:t>В РЕЗУЛЬТАТЕ ДАННЫЕ ПО 54 РЕГИОНАМ БЫЛИ ПРИВЕДЕНЫ К ЕДИНОМУ ФОРМАТУ И ОБЪЕДИНЕНЫ В ОДНУ ТАБЛИЦУ</a:t>
            </a:r>
          </a:p>
        </p:txBody>
      </p:sp>
      <p:pic>
        <p:nvPicPr>
          <p:cNvPr id="4" name="Рисунок 3">
            <a:extLst>
              <a:ext uri="{FF2B5EF4-FFF2-40B4-BE49-F238E27FC236}">
                <a16:creationId xmlns:a16="http://schemas.microsoft.com/office/drawing/2014/main" id="{413EF062-725E-4D95-9C0D-06EA456D0B8A}"/>
              </a:ext>
            </a:extLst>
          </p:cNvPr>
          <p:cNvPicPr>
            <a:picLocks noChangeAspect="1"/>
          </p:cNvPicPr>
          <p:nvPr/>
        </p:nvPicPr>
        <p:blipFill>
          <a:blip r:embed="rId2"/>
          <a:stretch>
            <a:fillRect/>
          </a:stretch>
        </p:blipFill>
        <p:spPr>
          <a:xfrm>
            <a:off x="793102" y="1213685"/>
            <a:ext cx="5150498" cy="4430630"/>
          </a:xfrm>
          <a:prstGeom prst="rect">
            <a:avLst/>
          </a:prstGeom>
        </p:spPr>
      </p:pic>
      <p:sp>
        <p:nvSpPr>
          <p:cNvPr id="5" name="TextBox 4">
            <a:extLst>
              <a:ext uri="{FF2B5EF4-FFF2-40B4-BE49-F238E27FC236}">
                <a16:creationId xmlns:a16="http://schemas.microsoft.com/office/drawing/2014/main" id="{77BFE15E-4B54-48A2-9BB3-B0E17A51712A}"/>
              </a:ext>
            </a:extLst>
          </p:cNvPr>
          <p:cNvSpPr txBox="1"/>
          <p:nvPr/>
        </p:nvSpPr>
        <p:spPr>
          <a:xfrm>
            <a:off x="793103" y="5644315"/>
            <a:ext cx="5057192" cy="523220"/>
          </a:xfrm>
          <a:prstGeom prst="rect">
            <a:avLst/>
          </a:prstGeom>
          <a:noFill/>
        </p:spPr>
        <p:txBody>
          <a:bodyPr wrap="square" rtlCol="0">
            <a:spAutoFit/>
          </a:bodyPr>
          <a:lstStyle/>
          <a:p>
            <a:r>
              <a:rPr lang="en-US" dirty="0">
                <a:hlinkClick r:id="rId3"/>
              </a:rPr>
              <a:t>https://drive.google.com/file/d/1z86yTcariMffFSt-5W0lJWMnl2Da04e6/view?usp=sharing</a:t>
            </a:r>
            <a:endParaRPr lang="ru-RU" dirty="0"/>
          </a:p>
        </p:txBody>
      </p:sp>
      <p:sp>
        <p:nvSpPr>
          <p:cNvPr id="6" name="TextBox 5">
            <a:extLst>
              <a:ext uri="{FF2B5EF4-FFF2-40B4-BE49-F238E27FC236}">
                <a16:creationId xmlns:a16="http://schemas.microsoft.com/office/drawing/2014/main" id="{E40987D9-B233-479A-BC8F-CFAA0E6076F5}"/>
              </a:ext>
            </a:extLst>
          </p:cNvPr>
          <p:cNvSpPr txBox="1"/>
          <p:nvPr/>
        </p:nvSpPr>
        <p:spPr>
          <a:xfrm>
            <a:off x="5943600" y="1213685"/>
            <a:ext cx="5539274" cy="738664"/>
          </a:xfrm>
          <a:prstGeom prst="rect">
            <a:avLst/>
          </a:prstGeom>
          <a:noFill/>
        </p:spPr>
        <p:txBody>
          <a:bodyPr wrap="square" rtlCol="0">
            <a:spAutoFit/>
          </a:bodyPr>
          <a:lstStyle/>
          <a:p>
            <a:r>
              <a:rPr lang="ru-RU" dirty="0"/>
              <a:t>ПРИ ЭТОМ ПОТРЕБОВАЛАСЬ ДОПОЛНИТЕЛЬНАЯ ТАБЛИЦА, ЧТОБЫ ПРОВЕСТИ СТАНДАРТИЗАЦИЮ НАЗВАНИЙ МАРОК АВТОМОБИЛЕЙ</a:t>
            </a:r>
          </a:p>
        </p:txBody>
      </p:sp>
      <p:graphicFrame>
        <p:nvGraphicFramePr>
          <p:cNvPr id="7" name="Таблица 6">
            <a:extLst>
              <a:ext uri="{FF2B5EF4-FFF2-40B4-BE49-F238E27FC236}">
                <a16:creationId xmlns:a16="http://schemas.microsoft.com/office/drawing/2014/main" id="{4AFAB563-04F0-4AE9-96D5-132A3795BB14}"/>
              </a:ext>
            </a:extLst>
          </p:cNvPr>
          <p:cNvGraphicFramePr>
            <a:graphicFrameLocks noGrp="1"/>
          </p:cNvGraphicFramePr>
          <p:nvPr>
            <p:extLst>
              <p:ext uri="{D42A27DB-BD31-4B8C-83A1-F6EECF244321}">
                <p14:modId xmlns:p14="http://schemas.microsoft.com/office/powerpoint/2010/main" val="3375051555"/>
              </p:ext>
            </p:extLst>
          </p:nvPr>
        </p:nvGraphicFramePr>
        <p:xfrm>
          <a:off x="6095999" y="1950007"/>
          <a:ext cx="2609462" cy="3536400"/>
        </p:xfrm>
        <a:graphic>
          <a:graphicData uri="http://schemas.openxmlformats.org/drawingml/2006/table">
            <a:tbl>
              <a:tblPr>
                <a:tableStyleId>{01E4CC97-C353-4A67-A017-D77FCAD341E3}</a:tableStyleId>
              </a:tblPr>
              <a:tblGrid>
                <a:gridCol w="1568453">
                  <a:extLst>
                    <a:ext uri="{9D8B030D-6E8A-4147-A177-3AD203B41FA5}">
                      <a16:colId xmlns:a16="http://schemas.microsoft.com/office/drawing/2014/main" val="241873106"/>
                    </a:ext>
                  </a:extLst>
                </a:gridCol>
                <a:gridCol w="1041009">
                  <a:extLst>
                    <a:ext uri="{9D8B030D-6E8A-4147-A177-3AD203B41FA5}">
                      <a16:colId xmlns:a16="http://schemas.microsoft.com/office/drawing/2014/main" val="3585732810"/>
                    </a:ext>
                  </a:extLst>
                </a:gridCol>
              </a:tblGrid>
              <a:tr h="174450">
                <a:tc>
                  <a:txBody>
                    <a:bodyPr/>
                    <a:lstStyle/>
                    <a:p>
                      <a:pPr algn="l" fontAlgn="b"/>
                      <a:r>
                        <a:rPr lang="en-US" sz="1000" u="none" strike="noStrike">
                          <a:effectLst/>
                        </a:rPr>
                        <a:t>KEY</a:t>
                      </a:r>
                      <a:endParaRPr lang="en-US"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VAL</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1609100765"/>
                  </a:ext>
                </a:extLst>
              </a:tr>
              <a:tr h="174450">
                <a:tc>
                  <a:txBody>
                    <a:bodyPr/>
                    <a:lstStyle/>
                    <a:p>
                      <a:pPr algn="l" fontAlgn="b"/>
                      <a:r>
                        <a:rPr lang="ru-RU" sz="1000" u="none" strike="noStrike">
                          <a:effectLst/>
                        </a:rPr>
                        <a:t>.ХУНДАЙ</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HYUNDAI</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1944674635"/>
                  </a:ext>
                </a:extLst>
              </a:tr>
              <a:tr h="174450">
                <a:tc>
                  <a:txBody>
                    <a:bodyPr/>
                    <a:lstStyle/>
                    <a:p>
                      <a:pPr algn="l" fontAlgn="b"/>
                      <a:r>
                        <a:rPr lang="ru-RU" sz="1000" u="none" strike="noStrike">
                          <a:effectLst/>
                        </a:rPr>
                        <a:t>1,5</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NISSAN</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823353579"/>
                  </a:ext>
                </a:extLst>
              </a:tr>
              <a:tr h="221850">
                <a:tc>
                  <a:txBody>
                    <a:bodyPr/>
                    <a:lstStyle/>
                    <a:p>
                      <a:pPr algn="l" fontAlgn="b"/>
                      <a:r>
                        <a:rPr lang="ru-RU" sz="1000" u="none" strike="noStrike">
                          <a:effectLst/>
                        </a:rPr>
                        <a:t>1.8</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NISSAN</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860047205"/>
                  </a:ext>
                </a:extLst>
              </a:tr>
              <a:tr h="174450">
                <a:tc>
                  <a:txBody>
                    <a:bodyPr/>
                    <a:lstStyle/>
                    <a:p>
                      <a:pPr algn="l" fontAlgn="b"/>
                      <a:r>
                        <a:rPr lang="ru-RU" sz="1000" u="none" strike="noStrike">
                          <a:effectLst/>
                        </a:rPr>
                        <a:t>2110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VAZ</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3984847121"/>
                  </a:ext>
                </a:extLst>
              </a:tr>
              <a:tr h="174450">
                <a:tc>
                  <a:txBody>
                    <a:bodyPr/>
                    <a:lstStyle/>
                    <a:p>
                      <a:pPr algn="l" fontAlgn="b"/>
                      <a:r>
                        <a:rPr lang="ru-RU" sz="1000" u="none" strike="noStrike">
                          <a:effectLst/>
                        </a:rPr>
                        <a:t>211440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VAZ</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603280527"/>
                  </a:ext>
                </a:extLst>
              </a:tr>
              <a:tr h="174450">
                <a:tc>
                  <a:txBody>
                    <a:bodyPr/>
                    <a:lstStyle/>
                    <a:p>
                      <a:pPr algn="l" fontAlgn="b"/>
                      <a:r>
                        <a:rPr lang="ru-RU" sz="1000" u="none" strike="noStrike">
                          <a:effectLst/>
                        </a:rPr>
                        <a:t>211540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VAZ</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420644532"/>
                  </a:ext>
                </a:extLst>
              </a:tr>
              <a:tr h="174450">
                <a:tc>
                  <a:txBody>
                    <a:bodyPr/>
                    <a:lstStyle/>
                    <a:p>
                      <a:pPr algn="l" fontAlgn="b"/>
                      <a:r>
                        <a:rPr lang="ru-RU" sz="1000" u="none" strike="noStrike">
                          <a:effectLst/>
                        </a:rPr>
                        <a:t>217020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VAZ</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4016250167"/>
                  </a:ext>
                </a:extLst>
              </a:tr>
              <a:tr h="174450">
                <a:tc>
                  <a:txBody>
                    <a:bodyPr/>
                    <a:lstStyle/>
                    <a:p>
                      <a:pPr algn="l" fontAlgn="b"/>
                      <a:r>
                        <a:rPr lang="ru-RU" sz="1000" u="none" strike="noStrike">
                          <a:effectLst/>
                        </a:rPr>
                        <a:t>219000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VAZ</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110361212"/>
                  </a:ext>
                </a:extLst>
              </a:tr>
              <a:tr h="174450">
                <a:tc>
                  <a:txBody>
                    <a:bodyPr/>
                    <a:lstStyle/>
                    <a:p>
                      <a:pPr algn="l" fontAlgn="b"/>
                      <a:r>
                        <a:rPr lang="ru-RU" sz="1000" u="none" strike="noStrike">
                          <a:effectLst/>
                        </a:rPr>
                        <a:t>219010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VAZ</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3838224308"/>
                  </a:ext>
                </a:extLst>
              </a:tr>
              <a:tr h="174450">
                <a:tc>
                  <a:txBody>
                    <a:bodyPr/>
                    <a:lstStyle/>
                    <a:p>
                      <a:pPr algn="l" fontAlgn="b"/>
                      <a:r>
                        <a:rPr lang="ru-RU" sz="1000" u="none" strike="noStrike">
                          <a:effectLst/>
                        </a:rPr>
                        <a:t>219010219010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VAZ</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406679128"/>
                  </a:ext>
                </a:extLst>
              </a:tr>
              <a:tr h="174450">
                <a:tc>
                  <a:txBody>
                    <a:bodyPr/>
                    <a:lstStyle/>
                    <a:p>
                      <a:pPr algn="l" fontAlgn="b"/>
                      <a:r>
                        <a:rPr lang="ru-RU" sz="1000" u="none" strike="noStrike">
                          <a:effectLst/>
                        </a:rPr>
                        <a:t>219020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VAZ</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142364185"/>
                  </a:ext>
                </a:extLst>
              </a:tr>
              <a:tr h="174450">
                <a:tc>
                  <a:txBody>
                    <a:bodyPr/>
                    <a:lstStyle/>
                    <a:p>
                      <a:pPr algn="l" fontAlgn="b"/>
                      <a:r>
                        <a:rPr lang="ru-RU" sz="1000" u="none" strike="noStrike">
                          <a:effectLst/>
                        </a:rPr>
                        <a:t>219060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VAZ</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3340490465"/>
                  </a:ext>
                </a:extLst>
              </a:tr>
              <a:tr h="174450">
                <a:tc>
                  <a:txBody>
                    <a:bodyPr/>
                    <a:lstStyle/>
                    <a:p>
                      <a:pPr algn="l" fontAlgn="b"/>
                      <a:r>
                        <a:rPr lang="ru-RU" sz="1000" u="none" strike="noStrike">
                          <a:effectLst/>
                        </a:rPr>
                        <a:t>221710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VAZ</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3966926272"/>
                  </a:ext>
                </a:extLst>
              </a:tr>
              <a:tr h="174450">
                <a:tc>
                  <a:txBody>
                    <a:bodyPr/>
                    <a:lstStyle/>
                    <a:p>
                      <a:pPr algn="l" fontAlgn="b"/>
                      <a:r>
                        <a:rPr lang="ru-RU" sz="1000" u="none" strike="noStrike">
                          <a:effectLst/>
                        </a:rPr>
                        <a:t>22277А</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FORD</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581343568"/>
                  </a:ext>
                </a:extLst>
              </a:tr>
              <a:tr h="174450">
                <a:tc>
                  <a:txBody>
                    <a:bodyPr/>
                    <a:lstStyle/>
                    <a:p>
                      <a:pPr algn="l" fontAlgn="b"/>
                      <a:r>
                        <a:rPr lang="en-US" sz="1000" u="none" strike="noStrike">
                          <a:effectLst/>
                        </a:rPr>
                        <a:t>2227SK</a:t>
                      </a:r>
                      <a:endParaRPr lang="en-US"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PEUGEOT</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2000378403"/>
                  </a:ext>
                </a:extLst>
              </a:tr>
              <a:tr h="174450">
                <a:tc>
                  <a:txBody>
                    <a:bodyPr/>
                    <a:lstStyle/>
                    <a:p>
                      <a:pPr algn="l" fontAlgn="b"/>
                      <a:r>
                        <a:rPr lang="ru-RU" sz="1000" u="none" strike="noStrike">
                          <a:effectLst/>
                        </a:rPr>
                        <a:t>224340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GAZ</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1578396712"/>
                  </a:ext>
                </a:extLst>
              </a:tr>
              <a:tr h="174450">
                <a:tc>
                  <a:txBody>
                    <a:bodyPr/>
                    <a:lstStyle/>
                    <a:p>
                      <a:pPr algn="l" fontAlgn="b"/>
                      <a:r>
                        <a:rPr lang="en-US" sz="1000" u="none" strike="noStrike">
                          <a:effectLst/>
                        </a:rPr>
                        <a:t>240GS</a:t>
                      </a:r>
                      <a:endParaRPr lang="en-US"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en-US" sz="1000" u="none" strike="noStrike">
                          <a:effectLst/>
                        </a:rPr>
                        <a:t>FIAT</a:t>
                      </a:r>
                      <a:endParaRPr lang="en-US"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3395030179"/>
                  </a:ext>
                </a:extLst>
              </a:tr>
              <a:tr h="174450">
                <a:tc>
                  <a:txBody>
                    <a:bodyPr/>
                    <a:lstStyle/>
                    <a:p>
                      <a:pPr algn="l" fontAlgn="b"/>
                      <a:r>
                        <a:rPr lang="en-US" sz="1000" u="none" strike="noStrike">
                          <a:effectLst/>
                        </a:rPr>
                        <a:t>2716C</a:t>
                      </a:r>
                      <a:endParaRPr lang="en-US"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ru-RU" sz="1000" u="none" strike="noStrike">
                          <a:effectLst/>
                        </a:rPr>
                        <a:t>нет данных</a:t>
                      </a:r>
                      <a:endParaRPr lang="ru-RU" sz="1000" b="0" i="0" u="none" strike="noStrike">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2692142654"/>
                  </a:ext>
                </a:extLst>
              </a:tr>
              <a:tr h="174450">
                <a:tc>
                  <a:txBody>
                    <a:bodyPr/>
                    <a:lstStyle/>
                    <a:p>
                      <a:pPr algn="l" fontAlgn="b"/>
                      <a:r>
                        <a:rPr lang="ru-RU" sz="1000" u="none" strike="noStrike">
                          <a:effectLst/>
                        </a:rPr>
                        <a:t>2747-0000010</a:t>
                      </a:r>
                      <a:endParaRPr lang="ru-RU" sz="1000" b="0" i="0" u="none" strike="noStrike">
                        <a:solidFill>
                          <a:srgbClr val="000000"/>
                        </a:solidFill>
                        <a:effectLst/>
                        <a:latin typeface="Calibri" panose="020F0502020204030204" pitchFamily="34" charset="0"/>
                      </a:endParaRPr>
                    </a:p>
                  </a:txBody>
                  <a:tcPr marL="6912" marR="6912" marT="6912" marB="0" anchor="b"/>
                </a:tc>
                <a:tc>
                  <a:txBody>
                    <a:bodyPr/>
                    <a:lstStyle/>
                    <a:p>
                      <a:pPr algn="l" fontAlgn="b"/>
                      <a:r>
                        <a:rPr lang="ru-RU" sz="1000" u="none" strike="noStrike" dirty="0">
                          <a:effectLst/>
                        </a:rPr>
                        <a:t>нет данных</a:t>
                      </a:r>
                      <a:endParaRPr lang="ru-RU" sz="1000" b="0" i="0" u="none" strike="noStrike" dirty="0">
                        <a:solidFill>
                          <a:srgbClr val="000000"/>
                        </a:solidFill>
                        <a:effectLst/>
                        <a:latin typeface="Calibri" panose="020F0502020204030204" pitchFamily="34" charset="0"/>
                      </a:endParaRPr>
                    </a:p>
                  </a:txBody>
                  <a:tcPr marL="6912" marR="6912" marT="6912" marB="0" anchor="b"/>
                </a:tc>
                <a:extLst>
                  <a:ext uri="{0D108BD9-81ED-4DB2-BD59-A6C34878D82A}">
                    <a16:rowId xmlns:a16="http://schemas.microsoft.com/office/drawing/2014/main" val="478762653"/>
                  </a:ext>
                </a:extLst>
              </a:tr>
            </a:tbl>
          </a:graphicData>
        </a:graphic>
      </p:graphicFrame>
      <p:sp>
        <p:nvSpPr>
          <p:cNvPr id="8" name="TextBox 7">
            <a:extLst>
              <a:ext uri="{FF2B5EF4-FFF2-40B4-BE49-F238E27FC236}">
                <a16:creationId xmlns:a16="http://schemas.microsoft.com/office/drawing/2014/main" id="{C595EA62-C548-4EBA-9EDE-9E35E837CB05}"/>
              </a:ext>
            </a:extLst>
          </p:cNvPr>
          <p:cNvSpPr txBox="1"/>
          <p:nvPr/>
        </p:nvSpPr>
        <p:spPr>
          <a:xfrm>
            <a:off x="6095999" y="5644315"/>
            <a:ext cx="4935167" cy="523220"/>
          </a:xfrm>
          <a:prstGeom prst="rect">
            <a:avLst/>
          </a:prstGeom>
          <a:noFill/>
        </p:spPr>
        <p:txBody>
          <a:bodyPr wrap="square" rtlCol="0">
            <a:spAutoFit/>
          </a:bodyPr>
          <a:lstStyle/>
          <a:p>
            <a:r>
              <a:rPr lang="en-US" dirty="0">
                <a:hlinkClick r:id="rId4"/>
              </a:rPr>
              <a:t>https://docs.google.com/spreadsheets/d/1-C38l9_1fI0ed-G2YEP3iKLJyHJRywAVKK-hvJhUDfg/edit?usp=sharing</a:t>
            </a:r>
            <a:endParaRPr lang="ru-RU" dirty="0"/>
          </a:p>
        </p:txBody>
      </p:sp>
    </p:spTree>
    <p:extLst>
      <p:ext uri="{BB962C8B-B14F-4D97-AF65-F5344CB8AC3E}">
        <p14:creationId xmlns:p14="http://schemas.microsoft.com/office/powerpoint/2010/main" val="9011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5BC097-8451-49F9-A5E2-A3D109D6001E}"/>
              </a:ext>
            </a:extLst>
          </p:cNvPr>
          <p:cNvSpPr>
            <a:spLocks noGrp="1"/>
          </p:cNvSpPr>
          <p:nvPr>
            <p:ph type="title"/>
          </p:nvPr>
        </p:nvSpPr>
        <p:spPr>
          <a:xfrm>
            <a:off x="1295402" y="982133"/>
            <a:ext cx="9601196" cy="473444"/>
          </a:xfrm>
        </p:spPr>
        <p:txBody>
          <a:bodyPr>
            <a:normAutofit fontScale="90000"/>
          </a:bodyPr>
          <a:lstStyle/>
          <a:p>
            <a:r>
              <a:rPr lang="ru-RU" dirty="0"/>
              <a:t>Задача</a:t>
            </a:r>
          </a:p>
        </p:txBody>
      </p:sp>
      <p:sp>
        <p:nvSpPr>
          <p:cNvPr id="3" name="Текст 2">
            <a:extLst>
              <a:ext uri="{FF2B5EF4-FFF2-40B4-BE49-F238E27FC236}">
                <a16:creationId xmlns:a16="http://schemas.microsoft.com/office/drawing/2014/main" id="{05101C8A-B5BD-4B93-8C16-CB1AB6C877A2}"/>
              </a:ext>
            </a:extLst>
          </p:cNvPr>
          <p:cNvSpPr>
            <a:spLocks noGrp="1"/>
          </p:cNvSpPr>
          <p:nvPr>
            <p:ph type="body" idx="1"/>
          </p:nvPr>
        </p:nvSpPr>
        <p:spPr>
          <a:xfrm>
            <a:off x="1279850" y="2416629"/>
            <a:ext cx="9601196" cy="3328610"/>
          </a:xfrm>
        </p:spPr>
        <p:txBody>
          <a:bodyPr>
            <a:normAutofit fontScale="92500" lnSpcReduction="10000"/>
          </a:bodyPr>
          <a:lstStyle/>
          <a:p>
            <a:pPr algn="l"/>
            <a:r>
              <a:rPr lang="ru-RU" sz="1800" b="1" i="0" u="none" strike="noStrike" baseline="0" dirty="0">
                <a:solidFill>
                  <a:srgbClr val="000000"/>
                </a:solidFill>
                <a:latin typeface="Play-Bold"/>
              </a:rPr>
              <a:t>Партнер: </a:t>
            </a:r>
            <a:r>
              <a:rPr lang="ru-RU" sz="1800" b="0" i="0" u="none" strike="noStrike" baseline="0" dirty="0">
                <a:solidFill>
                  <a:srgbClr val="000000"/>
                </a:solidFill>
                <a:latin typeface="Play-Regular"/>
              </a:rPr>
              <a:t>Федеральная служба государственной статистики (Росстат)</a:t>
            </a:r>
          </a:p>
          <a:p>
            <a:pPr algn="l"/>
            <a:r>
              <a:rPr lang="ru-RU" sz="1800" b="1" i="0" u="none" strike="noStrike" baseline="0" dirty="0">
                <a:solidFill>
                  <a:srgbClr val="000000"/>
                </a:solidFill>
                <a:latin typeface="Play-Bold"/>
              </a:rPr>
              <a:t>Название: </a:t>
            </a:r>
            <a:r>
              <a:rPr lang="ru-RU" sz="1800" b="0" i="0" u="none" strike="noStrike" baseline="0" dirty="0">
                <a:solidFill>
                  <a:srgbClr val="000000"/>
                </a:solidFill>
                <a:latin typeface="Play-Regular"/>
              </a:rPr>
              <a:t>Формирование базы данных выданных разрешений на осуществление</a:t>
            </a:r>
          </a:p>
          <a:p>
            <a:pPr algn="l"/>
            <a:r>
              <a:rPr lang="ru-RU" sz="1800" b="0" i="0" u="none" strike="noStrike" baseline="0" dirty="0">
                <a:solidFill>
                  <a:srgbClr val="000000"/>
                </a:solidFill>
                <a:latin typeface="Play-Regular"/>
              </a:rPr>
              <a:t>деятельности по перевозке пассажиров и багажа легковым такси по субъектам</a:t>
            </a:r>
          </a:p>
          <a:p>
            <a:pPr algn="l"/>
            <a:r>
              <a:rPr lang="ru-RU" sz="1800" b="0" i="0" u="none" strike="noStrike" baseline="0" dirty="0">
                <a:solidFill>
                  <a:srgbClr val="000000"/>
                </a:solidFill>
                <a:latin typeface="Play-Regular"/>
              </a:rPr>
              <a:t>Российской Федерации.</a:t>
            </a:r>
          </a:p>
          <a:p>
            <a:pPr algn="l"/>
            <a:r>
              <a:rPr lang="ru-RU" sz="1800" b="1" i="0" u="none" strike="noStrike" baseline="0" dirty="0">
                <a:solidFill>
                  <a:srgbClr val="000000"/>
                </a:solidFill>
                <a:latin typeface="Play-Bold"/>
              </a:rPr>
              <a:t>Краткое описание проблематики:</a:t>
            </a:r>
          </a:p>
          <a:p>
            <a:pPr algn="l"/>
            <a:r>
              <a:rPr lang="ru-RU" sz="1800" b="0" i="0" u="none" strike="noStrike" baseline="0" dirty="0">
                <a:solidFill>
                  <a:srgbClr val="000000"/>
                </a:solidFill>
                <a:latin typeface="Play-Regular"/>
              </a:rPr>
              <a:t>Отсутствие единого источника данных о выданных разрешениях на территории</a:t>
            </a:r>
          </a:p>
          <a:p>
            <a:pPr algn="l"/>
            <a:r>
              <a:rPr lang="ru-RU" sz="1800" b="0" i="0" u="none" strike="noStrike" baseline="0" dirty="0">
                <a:solidFill>
                  <a:srgbClr val="000000"/>
                </a:solidFill>
                <a:latin typeface="Play-Regular"/>
              </a:rPr>
              <a:t>Российской Федерации существенно затрудняет формирование списка</a:t>
            </a:r>
          </a:p>
          <a:p>
            <a:pPr algn="l"/>
            <a:r>
              <a:rPr lang="ru-RU" sz="1800" b="0" i="0" u="none" strike="noStrike" baseline="0" dirty="0">
                <a:solidFill>
                  <a:srgbClr val="000000"/>
                </a:solidFill>
                <a:latin typeface="Play-Regular"/>
              </a:rPr>
              <a:t>юридических лиц и индивидуальных предпринимателей, получивших</a:t>
            </a:r>
          </a:p>
          <a:p>
            <a:pPr algn="l"/>
            <a:r>
              <a:rPr lang="ru-RU" sz="1800" b="0" i="0" u="none" strike="noStrike" baseline="0" dirty="0">
                <a:solidFill>
                  <a:srgbClr val="000000"/>
                </a:solidFill>
                <a:latin typeface="Play-Regular"/>
              </a:rPr>
              <a:t>разрешения на осуществление деятельности по перевозке пассажиров и багажа</a:t>
            </a:r>
          </a:p>
          <a:p>
            <a:pPr algn="l"/>
            <a:r>
              <a:rPr lang="ru-RU" sz="1800" b="0" i="0" u="none" strike="noStrike" baseline="0" dirty="0">
                <a:solidFill>
                  <a:srgbClr val="000000"/>
                </a:solidFill>
                <a:latin typeface="Play-Regular"/>
              </a:rPr>
              <a:t>легковым такси, для организации официального статистического наблюдения за</a:t>
            </a:r>
          </a:p>
          <a:p>
            <a:pPr algn="l"/>
            <a:r>
              <a:rPr lang="ru-RU" sz="1800" b="0" i="0" u="none" strike="noStrike" baseline="0" dirty="0">
                <a:solidFill>
                  <a:srgbClr val="000000"/>
                </a:solidFill>
                <a:latin typeface="Play-Regular"/>
              </a:rPr>
              <a:t>деятельностью такси.</a:t>
            </a:r>
          </a:p>
        </p:txBody>
      </p:sp>
    </p:spTree>
    <p:extLst>
      <p:ext uri="{BB962C8B-B14F-4D97-AF65-F5344CB8AC3E}">
        <p14:creationId xmlns:p14="http://schemas.microsoft.com/office/powerpoint/2010/main" val="2672620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3C6BB0-AEE7-48E3-817C-A0177378C538}"/>
              </a:ext>
            </a:extLst>
          </p:cNvPr>
          <p:cNvSpPr txBox="1"/>
          <p:nvPr/>
        </p:nvSpPr>
        <p:spPr>
          <a:xfrm>
            <a:off x="2789853" y="667338"/>
            <a:ext cx="7346883" cy="307777"/>
          </a:xfrm>
          <a:prstGeom prst="rect">
            <a:avLst/>
          </a:prstGeom>
          <a:noFill/>
        </p:spPr>
        <p:txBody>
          <a:bodyPr wrap="none" rtlCol="0">
            <a:spAutoFit/>
          </a:bodyPr>
          <a:lstStyle/>
          <a:p>
            <a:r>
              <a:rPr lang="ru-RU" dirty="0"/>
              <a:t>РЕЗУЛЬТАТОМ СТАЛА ИТОГОВАЯ ТАБЛИЦА ИЗ 813271 СТРОКИ И 14 СТОЛБЦОВ:</a:t>
            </a:r>
          </a:p>
        </p:txBody>
      </p:sp>
      <p:pic>
        <p:nvPicPr>
          <p:cNvPr id="4" name="Рисунок 3">
            <a:extLst>
              <a:ext uri="{FF2B5EF4-FFF2-40B4-BE49-F238E27FC236}">
                <a16:creationId xmlns:a16="http://schemas.microsoft.com/office/drawing/2014/main" id="{F9150248-B58E-4645-89DD-E03D674809D6}"/>
              </a:ext>
            </a:extLst>
          </p:cNvPr>
          <p:cNvPicPr>
            <a:picLocks noChangeAspect="1"/>
          </p:cNvPicPr>
          <p:nvPr/>
        </p:nvPicPr>
        <p:blipFill>
          <a:blip r:embed="rId2"/>
          <a:stretch>
            <a:fillRect/>
          </a:stretch>
        </p:blipFill>
        <p:spPr>
          <a:xfrm>
            <a:off x="681134" y="1021635"/>
            <a:ext cx="10842171" cy="4628118"/>
          </a:xfrm>
          <a:prstGeom prst="rect">
            <a:avLst/>
          </a:prstGeom>
        </p:spPr>
      </p:pic>
      <p:sp>
        <p:nvSpPr>
          <p:cNvPr id="5" name="TextBox 4">
            <a:extLst>
              <a:ext uri="{FF2B5EF4-FFF2-40B4-BE49-F238E27FC236}">
                <a16:creationId xmlns:a16="http://schemas.microsoft.com/office/drawing/2014/main" id="{C5945F6A-21B3-4E60-82F6-B380D1B562E8}"/>
              </a:ext>
            </a:extLst>
          </p:cNvPr>
          <p:cNvSpPr txBox="1"/>
          <p:nvPr/>
        </p:nvSpPr>
        <p:spPr>
          <a:xfrm>
            <a:off x="681134" y="5882885"/>
            <a:ext cx="10842171" cy="307777"/>
          </a:xfrm>
          <a:prstGeom prst="rect">
            <a:avLst/>
          </a:prstGeom>
          <a:noFill/>
        </p:spPr>
        <p:txBody>
          <a:bodyPr wrap="square" rtlCol="0">
            <a:spAutoFit/>
          </a:bodyPr>
          <a:lstStyle/>
          <a:p>
            <a:r>
              <a:rPr lang="en-US" dirty="0">
                <a:hlinkClick r:id="rId3"/>
              </a:rPr>
              <a:t>https://drive.google.com/file/d/1xCiGJSbJ4HpoVJcXCKItfoMg-dwQFU2D/view?usp=sharing</a:t>
            </a:r>
            <a:endParaRPr lang="ru-RU" dirty="0"/>
          </a:p>
        </p:txBody>
      </p:sp>
    </p:spTree>
    <p:extLst>
      <p:ext uri="{BB962C8B-B14F-4D97-AF65-F5344CB8AC3E}">
        <p14:creationId xmlns:p14="http://schemas.microsoft.com/office/powerpoint/2010/main" val="3164240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ts val="4400"/>
              <a:buFont typeface="Arial"/>
              <a:buNone/>
            </a:pPr>
            <a:r>
              <a:rPr lang="ru-RU" dirty="0">
                <a:latin typeface="Arial"/>
                <a:ea typeface="Arial"/>
                <a:cs typeface="Arial"/>
                <a:sym typeface="Arial"/>
              </a:rPr>
              <a:t>ВИЗУАЛИЗАЦИЯ И АНАЛИЗ ДАННЫХ</a:t>
            </a:r>
            <a:endParaRPr dirty="0"/>
          </a:p>
        </p:txBody>
      </p:sp>
      <p:sp>
        <p:nvSpPr>
          <p:cNvPr id="224" name="Google Shape;224;p9"/>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115000"/>
              <a:buNone/>
            </a:pPr>
            <a:r>
              <a:rPr lang="ru-RU" dirty="0">
                <a:latin typeface="Arial"/>
                <a:ea typeface="Arial"/>
                <a:cs typeface="Arial"/>
                <a:sym typeface="Arial"/>
              </a:rPr>
              <a:t>ВИЗУАЛИЗАЦИЯ ДАННЫХ ПРИ ПОМОЩИ YANDEX DATALENS И </a:t>
            </a:r>
            <a:r>
              <a:rPr lang="en-US" dirty="0">
                <a:latin typeface="Arial"/>
                <a:cs typeface="Arial"/>
              </a:rPr>
              <a:t>POLYANALYST</a:t>
            </a:r>
            <a:r>
              <a:rPr lang="ru-RU" dirty="0">
                <a:latin typeface="Arial"/>
                <a:ea typeface="Arial"/>
                <a:cs typeface="Arial"/>
                <a:sym typeface="Arial"/>
              </a:rPr>
              <a:t>:</a:t>
            </a:r>
            <a:endParaRPr dirty="0"/>
          </a:p>
          <a:p>
            <a:pPr marL="285750" lvl="0" indent="-285750" algn="l" rtl="0">
              <a:spcBef>
                <a:spcPts val="1044"/>
              </a:spcBef>
              <a:spcAft>
                <a:spcPts val="0"/>
              </a:spcAft>
              <a:buSzPct val="114999"/>
              <a:buChar char="•"/>
            </a:pPr>
            <a:r>
              <a:rPr lang="ru-RU" dirty="0">
                <a:latin typeface="Arial"/>
                <a:ea typeface="Arial"/>
                <a:cs typeface="Arial"/>
                <a:sym typeface="Arial"/>
              </a:rPr>
              <a:t>ПО ФЕДЕРАЛЬНЫМ ОКРУГАМ И СУБЪЕКТАМ</a:t>
            </a:r>
            <a:endParaRPr dirty="0">
              <a:latin typeface="Arial"/>
              <a:ea typeface="Arial"/>
              <a:cs typeface="Arial"/>
              <a:sym typeface="Arial"/>
            </a:endParaRPr>
          </a:p>
          <a:p>
            <a:pPr marL="285750" lvl="0" indent="-285750" algn="l" rtl="0">
              <a:spcBef>
                <a:spcPts val="1044"/>
              </a:spcBef>
              <a:spcAft>
                <a:spcPts val="0"/>
              </a:spcAft>
              <a:buSzPct val="114999"/>
              <a:buChar char="•"/>
            </a:pPr>
            <a:r>
              <a:rPr lang="ru-RU" dirty="0">
                <a:latin typeface="Arial"/>
                <a:ea typeface="Arial"/>
                <a:cs typeface="Arial"/>
                <a:sym typeface="Arial"/>
              </a:rPr>
              <a:t>ПО КОЛИЧЕСТВУ МАРОК АВТО</a:t>
            </a:r>
            <a:endParaRPr dirty="0">
              <a:latin typeface="Arial"/>
              <a:ea typeface="Arial"/>
              <a:cs typeface="Arial"/>
              <a:sym typeface="Arial"/>
            </a:endParaRPr>
          </a:p>
          <a:p>
            <a:pPr marL="285750" lvl="0" indent="-285750" algn="l" rtl="0">
              <a:spcBef>
                <a:spcPts val="1044"/>
              </a:spcBef>
              <a:spcAft>
                <a:spcPts val="0"/>
              </a:spcAft>
              <a:buSzPct val="114999"/>
              <a:buChar char="•"/>
            </a:pPr>
            <a:r>
              <a:rPr lang="ru-RU" dirty="0">
                <a:latin typeface="Arial"/>
                <a:ea typeface="Arial"/>
                <a:cs typeface="Arial"/>
                <a:sym typeface="Arial"/>
              </a:rPr>
              <a:t>ПО КОЛИЧЕСТВУ ОРГАНИЗАЦИЙ, ПОЛУЧИВШИХ РАЗРЕШЕНИЯ</a:t>
            </a:r>
            <a:endParaRPr dirty="0">
              <a:latin typeface="Arial"/>
              <a:ea typeface="Arial"/>
              <a:cs typeface="Arial"/>
              <a:sym typeface="Arial"/>
            </a:endParaRPr>
          </a:p>
          <a:p>
            <a:pPr marL="285750" lvl="0" indent="-285750" algn="l" rtl="0">
              <a:spcBef>
                <a:spcPts val="1044"/>
              </a:spcBef>
              <a:spcAft>
                <a:spcPts val="0"/>
              </a:spcAft>
              <a:buSzPct val="114999"/>
              <a:buChar char="•"/>
            </a:pPr>
            <a:r>
              <a:rPr lang="ru-RU" dirty="0">
                <a:latin typeface="Arial"/>
                <a:ea typeface="Arial"/>
                <a:cs typeface="Arial"/>
                <a:sym typeface="Arial"/>
              </a:rPr>
              <a:t>ПО КОЛИЧЕСТВУ ООО И ИП, ПОЛУЧИВШИХ РАЗРЕШЕНИЯ</a:t>
            </a:r>
            <a:endParaRPr dirty="0"/>
          </a:p>
          <a:p>
            <a:pPr marL="285750" lvl="0" indent="-285750" algn="l" rtl="0">
              <a:spcBef>
                <a:spcPts val="1044"/>
              </a:spcBef>
              <a:spcAft>
                <a:spcPts val="0"/>
              </a:spcAft>
              <a:buSzPct val="114999"/>
              <a:buChar char="•"/>
            </a:pPr>
            <a:r>
              <a:rPr lang="ru-RU" dirty="0">
                <a:latin typeface="Arial"/>
                <a:ea typeface="Arial"/>
                <a:cs typeface="Arial"/>
                <a:sym typeface="Arial"/>
              </a:rPr>
              <a:t>КЛАССИФИКАЦИЯ АВТОПАРКОВ</a:t>
            </a:r>
            <a:endParaRPr dirty="0"/>
          </a:p>
          <a:p>
            <a:pPr marL="285750" lvl="0" indent="-285750" algn="l" rtl="0">
              <a:spcBef>
                <a:spcPts val="1044"/>
              </a:spcBef>
              <a:spcAft>
                <a:spcPts val="0"/>
              </a:spcAft>
              <a:buSzPct val="114999"/>
              <a:buChar char="•"/>
            </a:pPr>
            <a:r>
              <a:rPr lang="ru-RU" dirty="0">
                <a:latin typeface="Arial"/>
                <a:ea typeface="Arial"/>
                <a:cs typeface="Arial"/>
                <a:sym typeface="Arial"/>
              </a:rPr>
              <a:t>СВОДНАЯ ТАБЛИЦА: ВЫДАННЫЕ РАЗРЕШЕНИЯ ПО ГОДАМ</a:t>
            </a:r>
            <a:endParaRPr lang="en-US" dirty="0">
              <a:latin typeface="Arial"/>
              <a:ea typeface="Arial"/>
              <a:cs typeface="Arial"/>
              <a:sym typeface="Arial"/>
            </a:endParaRPr>
          </a:p>
          <a:p>
            <a:pPr marL="285750" lvl="0" indent="-285750" algn="l" rtl="0">
              <a:spcBef>
                <a:spcPts val="1044"/>
              </a:spcBef>
              <a:spcAft>
                <a:spcPts val="0"/>
              </a:spcAft>
              <a:buSzPct val="114999"/>
              <a:buChar char="•"/>
            </a:pPr>
            <a:endParaRPr dirty="0"/>
          </a:p>
          <a:p>
            <a:pPr marL="0" lvl="0" indent="0" algn="l" rtl="0">
              <a:spcBef>
                <a:spcPts val="1044"/>
              </a:spcBef>
              <a:spcAft>
                <a:spcPts val="0"/>
              </a:spcAft>
              <a:buSzPct val="115000"/>
              <a:buNone/>
            </a:pPr>
            <a:endParaRPr dirty="0">
              <a:latin typeface="Arial"/>
              <a:ea typeface="Arial"/>
              <a:cs typeface="Arial"/>
              <a:sym typeface="Arial"/>
            </a:endParaRPr>
          </a:p>
          <a:p>
            <a:pPr marL="285750" lvl="0" indent="-123635" algn="l" rtl="0">
              <a:spcBef>
                <a:spcPts val="1044"/>
              </a:spcBef>
              <a:spcAft>
                <a:spcPts val="0"/>
              </a:spcAft>
              <a:buSzPct val="114999"/>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7F6ADA-1F52-4F28-95A6-CE31095729A5}"/>
              </a:ext>
            </a:extLst>
          </p:cNvPr>
          <p:cNvSpPr txBox="1"/>
          <p:nvPr/>
        </p:nvSpPr>
        <p:spPr>
          <a:xfrm>
            <a:off x="1063690" y="1045029"/>
            <a:ext cx="10282334" cy="2862322"/>
          </a:xfrm>
          <a:prstGeom prst="rect">
            <a:avLst/>
          </a:prstGeom>
          <a:noFill/>
        </p:spPr>
        <p:txBody>
          <a:bodyPr wrap="square" rtlCol="0">
            <a:spAutoFit/>
          </a:bodyPr>
          <a:lstStyle/>
          <a:p>
            <a:r>
              <a:rPr lang="ru-RU" sz="1800" dirty="0">
                <a:latin typeface="Arial" panose="020B0604020202020204" pitchFamily="34" charset="0"/>
              </a:rPr>
              <a:t>ССЫЛКИ НА ДАШБОРДЫ</a:t>
            </a:r>
            <a:r>
              <a:rPr lang="ru-RU" dirty="0"/>
              <a:t>:</a:t>
            </a:r>
          </a:p>
          <a:p>
            <a:endParaRPr lang="ru-RU" sz="1800" u="sng" dirty="0">
              <a:solidFill>
                <a:srgbClr val="1155CC"/>
              </a:solidFill>
              <a:latin typeface="Arial" panose="020B0604020202020204" pitchFamily="34" charset="0"/>
            </a:endParaRPr>
          </a:p>
          <a:p>
            <a:r>
              <a:rPr lang="en-US" sz="1800" b="0" i="0" u="sng" strike="noStrike" dirty="0">
                <a:solidFill>
                  <a:srgbClr val="1155CC"/>
                </a:solidFill>
                <a:effectLst/>
                <a:latin typeface="Arial" panose="020B0604020202020204" pitchFamily="34" charset="0"/>
                <a:hlinkClick r:id="rId2"/>
              </a:rPr>
              <a:t>https://datalens.yandex/y3hfnsoilhr6r</a:t>
            </a:r>
            <a:endParaRPr lang="ru-RU" sz="1800" b="0" i="0" u="sng" strike="noStrike" dirty="0">
              <a:solidFill>
                <a:srgbClr val="1155CC"/>
              </a:solidFill>
              <a:effectLst/>
              <a:latin typeface="Arial" panose="020B0604020202020204" pitchFamily="34" charset="0"/>
            </a:endParaRPr>
          </a:p>
          <a:p>
            <a:endParaRPr lang="ru-RU" sz="1800" u="sng" dirty="0">
              <a:solidFill>
                <a:srgbClr val="1155CC"/>
              </a:solidFill>
              <a:latin typeface="Arial" panose="020B0604020202020204" pitchFamily="34" charset="0"/>
            </a:endParaRPr>
          </a:p>
          <a:p>
            <a:r>
              <a:rPr lang="en-US" sz="1800" b="0" i="0" u="sng" strike="noStrike" dirty="0">
                <a:solidFill>
                  <a:srgbClr val="0563C1"/>
                </a:solidFill>
                <a:effectLst/>
                <a:latin typeface="Arial" panose="020B0604020202020204" pitchFamily="34" charset="0"/>
                <a:hlinkClick r:id="rId3"/>
              </a:rPr>
              <a:t>https://datalens.yandex/38q4gjwi2lm0w</a:t>
            </a:r>
            <a:endParaRPr lang="ru-RU" sz="1800" b="0" i="0" u="sng" strike="noStrike" dirty="0">
              <a:solidFill>
                <a:srgbClr val="0563C1"/>
              </a:solidFill>
              <a:effectLst/>
              <a:latin typeface="Arial" panose="020B0604020202020204" pitchFamily="34" charset="0"/>
            </a:endParaRPr>
          </a:p>
          <a:p>
            <a:endParaRPr lang="ru-RU" sz="1800" u="sng" dirty="0">
              <a:solidFill>
                <a:srgbClr val="0563C1"/>
              </a:solidFill>
              <a:latin typeface="Arial" panose="020B0604020202020204" pitchFamily="34" charset="0"/>
            </a:endParaRPr>
          </a:p>
          <a:p>
            <a:r>
              <a:rPr lang="ru-RU" sz="1800" b="0" i="0" u="none" strike="noStrike" dirty="0">
                <a:solidFill>
                  <a:srgbClr val="000000"/>
                </a:solidFill>
                <a:effectLst/>
                <a:latin typeface="Arial" panose="020B0604020202020204" pitchFamily="34" charset="0"/>
              </a:rPr>
              <a:t>ВЫДАЧА РАЗРЕШЕНИЙ ПО ГОДАМ, ТАБЛИЦА:</a:t>
            </a:r>
          </a:p>
          <a:p>
            <a:endParaRPr lang="ru-RU" sz="1800" dirty="0">
              <a:latin typeface="Arial" panose="020B0604020202020204" pitchFamily="34" charset="0"/>
            </a:endParaRPr>
          </a:p>
          <a:p>
            <a:r>
              <a:rPr lang="en-US" sz="1800" b="0" i="0" u="sng" strike="noStrike" dirty="0">
                <a:solidFill>
                  <a:srgbClr val="1155CC"/>
                </a:solidFill>
                <a:effectLst/>
                <a:latin typeface="Arial" panose="020B0604020202020204" pitchFamily="34" charset="0"/>
                <a:hlinkClick r:id="rId4"/>
              </a:rPr>
              <a:t>https://docs.google.com/spreadsheets/d/15CaAGoe5ScthMuBRPvl8KyfZyLcVLBKLth_VXG45uMQ/edit?usp=sharing</a:t>
            </a:r>
            <a:endParaRPr lang="ru-RU" dirty="0"/>
          </a:p>
        </p:txBody>
      </p:sp>
    </p:spTree>
    <p:extLst>
      <p:ext uri="{BB962C8B-B14F-4D97-AF65-F5344CB8AC3E}">
        <p14:creationId xmlns:p14="http://schemas.microsoft.com/office/powerpoint/2010/main" val="381715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10"/>
          <p:cNvPicPr preferRelativeResize="0">
            <a:picLocks noGrp="1"/>
          </p:cNvPicPr>
          <p:nvPr>
            <p:ph type="body" idx="4294967295"/>
          </p:nvPr>
        </p:nvPicPr>
        <p:blipFill rotWithShape="1">
          <a:blip r:embed="rId3">
            <a:alphaModFix/>
          </a:blip>
          <a:srcRect/>
          <a:stretch/>
        </p:blipFill>
        <p:spPr>
          <a:xfrm>
            <a:off x="3403600" y="690563"/>
            <a:ext cx="5607050" cy="5165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1"/>
          <p:cNvPicPr preferRelativeResize="0">
            <a:picLocks noGrp="1"/>
          </p:cNvPicPr>
          <p:nvPr>
            <p:ph type="body" idx="4294967295"/>
          </p:nvPr>
        </p:nvPicPr>
        <p:blipFill rotWithShape="1">
          <a:blip r:embed="rId3">
            <a:alphaModFix/>
          </a:blip>
          <a:srcRect/>
          <a:stretch/>
        </p:blipFill>
        <p:spPr>
          <a:xfrm>
            <a:off x="990600" y="709613"/>
            <a:ext cx="10385425" cy="515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2" descr="Изображение выглядит как стол&#10;&#10;Автоматически созданное описание"/>
          <p:cNvPicPr preferRelativeResize="0"/>
          <p:nvPr/>
        </p:nvPicPr>
        <p:blipFill rotWithShape="1">
          <a:blip r:embed="rId3">
            <a:alphaModFix/>
          </a:blip>
          <a:srcRect/>
          <a:stretch/>
        </p:blipFill>
        <p:spPr>
          <a:xfrm>
            <a:off x="1181100" y="838399"/>
            <a:ext cx="9886950" cy="49907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13"/>
          <p:cNvPicPr preferRelativeResize="0"/>
          <p:nvPr/>
        </p:nvPicPr>
        <p:blipFill rotWithShape="1">
          <a:blip r:embed="rId3">
            <a:alphaModFix/>
          </a:blip>
          <a:srcRect/>
          <a:stretch/>
        </p:blipFill>
        <p:spPr>
          <a:xfrm>
            <a:off x="923925" y="744849"/>
            <a:ext cx="10372725" cy="53111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14"/>
          <p:cNvPicPr preferRelativeResize="0"/>
          <p:nvPr/>
        </p:nvPicPr>
        <p:blipFill rotWithShape="1">
          <a:blip r:embed="rId3">
            <a:alphaModFix/>
          </a:blip>
          <a:srcRect/>
          <a:stretch/>
        </p:blipFill>
        <p:spPr>
          <a:xfrm>
            <a:off x="904875" y="729095"/>
            <a:ext cx="10439400" cy="53045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15" descr="Изображение выглядит как стол&#10;&#10;Автоматически созданное описание"/>
          <p:cNvPicPr preferRelativeResize="0"/>
          <p:nvPr/>
        </p:nvPicPr>
        <p:blipFill rotWithShape="1">
          <a:blip r:embed="rId3">
            <a:alphaModFix/>
          </a:blip>
          <a:srcRect/>
          <a:stretch/>
        </p:blipFill>
        <p:spPr>
          <a:xfrm>
            <a:off x="2884099" y="729226"/>
            <a:ext cx="7919048" cy="4953850"/>
          </a:xfrm>
          <a:prstGeom prst="rect">
            <a:avLst/>
          </a:prstGeom>
          <a:noFill/>
          <a:ln>
            <a:noFill/>
          </a:ln>
        </p:spPr>
      </p:pic>
      <p:pic>
        <p:nvPicPr>
          <p:cNvPr id="255" name="Google Shape;255;p15" descr="Изображение выглядит как текст&#10;&#10;Автоматически созданное описание"/>
          <p:cNvPicPr preferRelativeResize="0"/>
          <p:nvPr/>
        </p:nvPicPr>
        <p:blipFill rotWithShape="1">
          <a:blip r:embed="rId4">
            <a:alphaModFix/>
          </a:blip>
          <a:srcRect/>
          <a:stretch/>
        </p:blipFill>
        <p:spPr>
          <a:xfrm>
            <a:off x="1158715" y="1213449"/>
            <a:ext cx="1736985" cy="4114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16"/>
          <p:cNvPicPr preferRelativeResize="0"/>
          <p:nvPr/>
        </p:nvPicPr>
        <p:blipFill rotWithShape="1">
          <a:blip r:embed="rId3">
            <a:alphaModFix/>
          </a:blip>
          <a:srcRect/>
          <a:stretch/>
        </p:blipFill>
        <p:spPr>
          <a:xfrm>
            <a:off x="1475117" y="794526"/>
            <a:ext cx="8163463" cy="47082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0A85C2-B7D7-49DB-9047-DE3F203DEFEF}"/>
              </a:ext>
            </a:extLst>
          </p:cNvPr>
          <p:cNvSpPr txBox="1"/>
          <p:nvPr/>
        </p:nvSpPr>
        <p:spPr>
          <a:xfrm>
            <a:off x="870857" y="1187668"/>
            <a:ext cx="10450286" cy="4874155"/>
          </a:xfrm>
          <a:prstGeom prst="rect">
            <a:avLst/>
          </a:prstGeom>
          <a:noFill/>
        </p:spPr>
        <p:txBody>
          <a:bodyPr wrap="square">
            <a:spAutoFit/>
          </a:bodyPr>
          <a:lstStyle/>
          <a:p>
            <a:pPr marL="457200" indent="-360045">
              <a:lnSpc>
                <a:spcPct val="90000"/>
              </a:lnSpc>
              <a:spcBef>
                <a:spcPts val="360"/>
              </a:spcBef>
              <a:buClr>
                <a:schemeClr val="accent1"/>
              </a:buClr>
              <a:buSzPts val="2070"/>
              <a:buFont typeface="Arial"/>
              <a:buChar char="•"/>
            </a:pPr>
            <a:r>
              <a:rPr lang="ru-RU" sz="1700" b="1" dirty="0">
                <a:latin typeface="Play-Bold"/>
                <a:sym typeface="Garamond"/>
              </a:rPr>
              <a:t>Ожидаемый результат:</a:t>
            </a:r>
          </a:p>
          <a:p>
            <a:pPr marL="457200" indent="-360045">
              <a:lnSpc>
                <a:spcPct val="90000"/>
              </a:lnSpc>
              <a:spcBef>
                <a:spcPts val="360"/>
              </a:spcBef>
              <a:buClr>
                <a:schemeClr val="accent1"/>
              </a:buClr>
              <a:buSzPts val="2070"/>
              <a:buFont typeface="Arial"/>
              <a:buChar char="•"/>
            </a:pPr>
            <a:r>
              <a:rPr lang="ru-RU" sz="1700" dirty="0">
                <a:latin typeface="Play-Regular"/>
                <a:sym typeface="Garamond"/>
              </a:rPr>
              <a:t>База данных выданных разрешений на перевозку пассажиров и багажа</a:t>
            </a:r>
          </a:p>
          <a:p>
            <a:pPr marL="457200" indent="-360045">
              <a:lnSpc>
                <a:spcPct val="90000"/>
              </a:lnSpc>
              <a:spcBef>
                <a:spcPts val="360"/>
              </a:spcBef>
              <a:buClr>
                <a:schemeClr val="accent1"/>
              </a:buClr>
              <a:buSzPts val="2070"/>
              <a:buFont typeface="Arial"/>
              <a:buChar char="•"/>
            </a:pPr>
            <a:r>
              <a:rPr lang="ru-RU" sz="1700" dirty="0">
                <a:latin typeface="Play-Regular"/>
                <a:sym typeface="Garamond"/>
              </a:rPr>
              <a:t>легковыми такси по субъектам Российской Федерации.</a:t>
            </a:r>
          </a:p>
          <a:p>
            <a:pPr marL="457200" indent="-360045">
              <a:lnSpc>
                <a:spcPct val="90000"/>
              </a:lnSpc>
              <a:spcBef>
                <a:spcPts val="360"/>
              </a:spcBef>
              <a:buClr>
                <a:schemeClr val="accent1"/>
              </a:buClr>
              <a:buSzPts val="2070"/>
              <a:buFont typeface="Arial"/>
              <a:buChar char="•"/>
            </a:pPr>
            <a:r>
              <a:rPr lang="ru-RU" sz="1700" b="1" dirty="0">
                <a:latin typeface="Play-Bold"/>
              </a:rPr>
              <a:t>Формат и структура представления решения:</a:t>
            </a:r>
          </a:p>
          <a:p>
            <a:pPr marL="457200" indent="-360045">
              <a:lnSpc>
                <a:spcPct val="90000"/>
              </a:lnSpc>
              <a:spcBef>
                <a:spcPts val="360"/>
              </a:spcBef>
              <a:buClr>
                <a:schemeClr val="accent1"/>
              </a:buClr>
              <a:buSzPts val="2070"/>
              <a:buFont typeface="Arial"/>
              <a:buChar char="•"/>
            </a:pPr>
            <a:r>
              <a:rPr lang="ru-RU" sz="1700" dirty="0">
                <a:latin typeface="Play-Regular"/>
              </a:rPr>
              <a:t>База данных в формате Excel c информацией о выданных разрешениях на</a:t>
            </a:r>
          </a:p>
          <a:p>
            <a:pPr marL="457200" indent="-360045">
              <a:lnSpc>
                <a:spcPct val="90000"/>
              </a:lnSpc>
              <a:spcBef>
                <a:spcPts val="360"/>
              </a:spcBef>
              <a:buClr>
                <a:schemeClr val="accent1"/>
              </a:buClr>
              <a:buSzPts val="2070"/>
              <a:buFont typeface="Arial"/>
              <a:buChar char="•"/>
            </a:pPr>
            <a:r>
              <a:rPr lang="ru-RU" sz="1700" dirty="0">
                <a:latin typeface="Play-Regular"/>
              </a:rPr>
              <a:t>перевозку пассажиров и багажа легковыми такси по каждому субъекту</a:t>
            </a:r>
          </a:p>
          <a:p>
            <a:pPr marL="457200" indent="-360045">
              <a:lnSpc>
                <a:spcPct val="90000"/>
              </a:lnSpc>
              <a:spcBef>
                <a:spcPts val="360"/>
              </a:spcBef>
              <a:buClr>
                <a:schemeClr val="accent1"/>
              </a:buClr>
              <a:buSzPts val="2070"/>
              <a:buFont typeface="Arial"/>
              <a:buChar char="•"/>
            </a:pPr>
            <a:r>
              <a:rPr lang="ru-RU" sz="1700" dirty="0">
                <a:latin typeface="Play-Regular"/>
              </a:rPr>
              <a:t>Российской Федерации, содержащая следующую информацию:</a:t>
            </a:r>
          </a:p>
          <a:p>
            <a:pPr marL="457200" indent="-360045">
              <a:lnSpc>
                <a:spcPct val="90000"/>
              </a:lnSpc>
              <a:spcBef>
                <a:spcPts val="360"/>
              </a:spcBef>
              <a:buClr>
                <a:schemeClr val="accent1"/>
              </a:buClr>
              <a:buSzPts val="2070"/>
              <a:buFont typeface="Arial"/>
              <a:buChar char="•"/>
            </a:pPr>
            <a:r>
              <a:rPr lang="ru-RU" sz="1700" dirty="0">
                <a:latin typeface="Play-Regular"/>
              </a:rPr>
              <a:t>— наименование юридического лица или фамилия имя и отчество</a:t>
            </a:r>
          </a:p>
          <a:p>
            <a:pPr marL="457200" indent="-360045">
              <a:lnSpc>
                <a:spcPct val="90000"/>
              </a:lnSpc>
              <a:spcBef>
                <a:spcPts val="360"/>
              </a:spcBef>
              <a:buClr>
                <a:schemeClr val="accent1"/>
              </a:buClr>
              <a:buSzPts val="2070"/>
              <a:buFont typeface="Arial"/>
              <a:buChar char="•"/>
            </a:pPr>
            <a:r>
              <a:rPr lang="ru-RU" sz="1700" dirty="0">
                <a:latin typeface="Play-Regular"/>
              </a:rPr>
              <a:t>индивидуального предпринимателя;</a:t>
            </a:r>
          </a:p>
          <a:p>
            <a:pPr marL="457200" indent="-360045">
              <a:lnSpc>
                <a:spcPct val="90000"/>
              </a:lnSpc>
              <a:spcBef>
                <a:spcPts val="360"/>
              </a:spcBef>
              <a:buClr>
                <a:schemeClr val="accent1"/>
              </a:buClr>
              <a:buSzPts val="2070"/>
              <a:buFont typeface="Arial"/>
              <a:buChar char="•"/>
            </a:pPr>
            <a:r>
              <a:rPr lang="ru-RU" sz="1700" dirty="0">
                <a:latin typeface="Play-Regular"/>
              </a:rPr>
              <a:t>—марка, модель, государственный регистрационный знак транспортного</a:t>
            </a:r>
          </a:p>
          <a:p>
            <a:pPr marL="457200" indent="-360045">
              <a:lnSpc>
                <a:spcPct val="90000"/>
              </a:lnSpc>
              <a:spcBef>
                <a:spcPts val="360"/>
              </a:spcBef>
              <a:buClr>
                <a:schemeClr val="accent1"/>
              </a:buClr>
              <a:buSzPts val="2070"/>
              <a:buFont typeface="Arial"/>
              <a:buChar char="•"/>
            </a:pPr>
            <a:r>
              <a:rPr lang="ru-RU" sz="1700" dirty="0">
                <a:latin typeface="Play-Regular"/>
              </a:rPr>
              <a:t>средства;</a:t>
            </a:r>
          </a:p>
          <a:p>
            <a:pPr marL="457200" indent="-360045">
              <a:lnSpc>
                <a:spcPct val="90000"/>
              </a:lnSpc>
              <a:spcBef>
                <a:spcPts val="360"/>
              </a:spcBef>
              <a:buClr>
                <a:schemeClr val="accent1"/>
              </a:buClr>
              <a:buSzPts val="2070"/>
              <a:buFont typeface="Arial"/>
              <a:buChar char="•"/>
            </a:pPr>
            <a:r>
              <a:rPr lang="ru-RU" sz="1700" dirty="0">
                <a:latin typeface="Play-Regular"/>
              </a:rPr>
              <a:t>— дата выдачи разрешения;</a:t>
            </a:r>
          </a:p>
          <a:p>
            <a:pPr marL="457200" indent="-360045">
              <a:lnSpc>
                <a:spcPct val="90000"/>
              </a:lnSpc>
              <a:spcBef>
                <a:spcPts val="360"/>
              </a:spcBef>
              <a:buClr>
                <a:schemeClr val="accent1"/>
              </a:buClr>
              <a:buSzPts val="2070"/>
              <a:buFont typeface="Arial"/>
              <a:buChar char="•"/>
            </a:pPr>
            <a:r>
              <a:rPr lang="ru-RU" sz="1700" dirty="0">
                <a:latin typeface="Play-Regular"/>
              </a:rPr>
              <a:t>— дата окончания действия разрешения;</a:t>
            </a:r>
          </a:p>
          <a:p>
            <a:pPr marL="457200" indent="-360045">
              <a:lnSpc>
                <a:spcPct val="90000"/>
              </a:lnSpc>
              <a:spcBef>
                <a:spcPts val="360"/>
              </a:spcBef>
              <a:buClr>
                <a:schemeClr val="accent1"/>
              </a:buClr>
              <a:buSzPts val="2070"/>
              <a:buFont typeface="Arial"/>
              <a:buChar char="•"/>
            </a:pPr>
            <a:r>
              <a:rPr lang="ru-RU" sz="1700" dirty="0">
                <a:latin typeface="Play-Regular"/>
              </a:rPr>
              <a:t>— данные о переоформлении разрешения, выдаче дубликата разрешения,</a:t>
            </a:r>
          </a:p>
          <a:p>
            <a:pPr marL="457200" indent="-360045">
              <a:lnSpc>
                <a:spcPct val="90000"/>
              </a:lnSpc>
              <a:spcBef>
                <a:spcPts val="360"/>
              </a:spcBef>
              <a:buClr>
                <a:schemeClr val="accent1"/>
              </a:buClr>
              <a:buSzPts val="2070"/>
              <a:buFont typeface="Arial"/>
              <a:buChar char="•"/>
            </a:pPr>
            <a:r>
              <a:rPr lang="ru-RU" sz="1700" dirty="0">
                <a:latin typeface="Play-Regular"/>
              </a:rPr>
              <a:t>прекращение действия разрешения.</a:t>
            </a:r>
          </a:p>
          <a:p>
            <a:pPr marL="457200" indent="-360045">
              <a:lnSpc>
                <a:spcPct val="90000"/>
              </a:lnSpc>
              <a:spcBef>
                <a:spcPts val="360"/>
              </a:spcBef>
              <a:buClr>
                <a:schemeClr val="accent1"/>
              </a:buClr>
              <a:buSzPts val="2070"/>
              <a:buFont typeface="Arial"/>
              <a:buChar char="•"/>
            </a:pPr>
            <a:r>
              <a:rPr lang="ru-RU" sz="1700" dirty="0">
                <a:latin typeface="Play-Regular"/>
              </a:rPr>
              <a:t>В случае отсутствия указанных данных в региональном реестре выданных</a:t>
            </a:r>
          </a:p>
          <a:p>
            <a:pPr marL="457200" indent="-360045">
              <a:lnSpc>
                <a:spcPct val="90000"/>
              </a:lnSpc>
              <a:spcBef>
                <a:spcPts val="360"/>
              </a:spcBef>
              <a:buClr>
                <a:schemeClr val="accent1"/>
              </a:buClr>
              <a:buSzPts val="2070"/>
              <a:buFont typeface="Arial"/>
              <a:buChar char="•"/>
            </a:pPr>
            <a:r>
              <a:rPr lang="ru-RU" sz="1700" dirty="0">
                <a:latin typeface="Play-Regular"/>
              </a:rPr>
              <a:t>разрешений в базе следует проставлять отметку «нет данных».</a:t>
            </a:r>
          </a:p>
        </p:txBody>
      </p:sp>
    </p:spTree>
    <p:extLst>
      <p:ext uri="{BB962C8B-B14F-4D97-AF65-F5344CB8AC3E}">
        <p14:creationId xmlns:p14="http://schemas.microsoft.com/office/powerpoint/2010/main" val="4137071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17"/>
          <p:cNvPicPr preferRelativeResize="0"/>
          <p:nvPr/>
        </p:nvPicPr>
        <p:blipFill rotWithShape="1">
          <a:blip r:embed="rId3">
            <a:alphaModFix/>
          </a:blip>
          <a:srcRect/>
          <a:stretch/>
        </p:blipFill>
        <p:spPr>
          <a:xfrm>
            <a:off x="3919268" y="1130322"/>
            <a:ext cx="6826369" cy="4122904"/>
          </a:xfrm>
          <a:prstGeom prst="rect">
            <a:avLst/>
          </a:prstGeom>
          <a:noFill/>
          <a:ln>
            <a:noFill/>
          </a:ln>
        </p:spPr>
      </p:pic>
      <p:pic>
        <p:nvPicPr>
          <p:cNvPr id="266" name="Google Shape;266;p17" descr="Изображение выглядит как текст&#10;&#10;Автоматически созданное описание"/>
          <p:cNvPicPr preferRelativeResize="0"/>
          <p:nvPr/>
        </p:nvPicPr>
        <p:blipFill rotWithShape="1">
          <a:blip r:embed="rId4">
            <a:alphaModFix/>
          </a:blip>
          <a:srcRect/>
          <a:stretch/>
        </p:blipFill>
        <p:spPr>
          <a:xfrm>
            <a:off x="1005247" y="2285461"/>
            <a:ext cx="2676525" cy="2114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8"/>
          <p:cNvSpPr txBox="1">
            <a:spLocks noGrp="1"/>
          </p:cNvSpPr>
          <p:nvPr>
            <p:ph type="title"/>
          </p:nvPr>
        </p:nvSpPr>
        <p:spPr>
          <a:xfrm>
            <a:off x="1295402" y="737717"/>
            <a:ext cx="9601196" cy="3549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1600"/>
              <a:buFont typeface="Garamond"/>
              <a:buNone/>
            </a:pPr>
            <a:r>
              <a:rPr lang="ru-RU" sz="1600"/>
              <a:t>ВЫДАННЫЕ РАЗРЕШЕНИЯ ПО ГОДАМ</a:t>
            </a:r>
            <a:endParaRPr/>
          </a:p>
        </p:txBody>
      </p:sp>
      <p:pic>
        <p:nvPicPr>
          <p:cNvPr id="272" name="Google Shape;272;p18" descr="Изображение выглядит как стол&#10;&#10;Автоматически созданное описание"/>
          <p:cNvPicPr preferRelativeResize="0">
            <a:picLocks noGrp="1"/>
          </p:cNvPicPr>
          <p:nvPr>
            <p:ph type="body" idx="1"/>
          </p:nvPr>
        </p:nvPicPr>
        <p:blipFill rotWithShape="1">
          <a:blip r:embed="rId3">
            <a:alphaModFix/>
          </a:blip>
          <a:srcRect/>
          <a:stretch/>
        </p:blipFill>
        <p:spPr>
          <a:xfrm>
            <a:off x="792194" y="1149595"/>
            <a:ext cx="10679497" cy="502655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19" descr="Изображение выглядит как стол&#10;&#10;Автоматически созданное описание"/>
          <p:cNvPicPr preferRelativeResize="0">
            <a:picLocks noGrp="1"/>
          </p:cNvPicPr>
          <p:nvPr>
            <p:ph type="body" idx="4294967295"/>
          </p:nvPr>
        </p:nvPicPr>
        <p:blipFill rotWithShape="1">
          <a:blip r:embed="rId3">
            <a:alphaModFix/>
          </a:blip>
          <a:srcRect/>
          <a:stretch/>
        </p:blipFill>
        <p:spPr>
          <a:xfrm>
            <a:off x="848264" y="760294"/>
            <a:ext cx="10435984" cy="527319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0"/>
          <p:cNvSpPr txBox="1">
            <a:spLocks noGrp="1"/>
          </p:cNvSpPr>
          <p:nvPr>
            <p:ph type="title" idx="4294967295"/>
          </p:nvPr>
        </p:nvSpPr>
        <p:spPr>
          <a:xfrm>
            <a:off x="1293962" y="679540"/>
            <a:ext cx="9601200" cy="36988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1800"/>
              <a:buFont typeface="Garamond"/>
              <a:buNone/>
            </a:pPr>
            <a:r>
              <a:rPr lang="ru-RU" sz="1800" dirty="0"/>
              <a:t>ССЫЛКИ НА МАТЕРИАЛЫ ПРОЕКТА</a:t>
            </a:r>
            <a:endParaRPr dirty="0"/>
          </a:p>
        </p:txBody>
      </p:sp>
      <p:sp>
        <p:nvSpPr>
          <p:cNvPr id="283" name="Google Shape;283;p20"/>
          <p:cNvSpPr txBox="1"/>
          <p:nvPr/>
        </p:nvSpPr>
        <p:spPr>
          <a:xfrm>
            <a:off x="754862" y="671731"/>
            <a:ext cx="10679400" cy="61862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b="0" i="0" u="none" strike="noStrike" cap="none" dirty="0">
                <a:solidFill>
                  <a:schemeClr val="dk1"/>
                </a:solidFill>
                <a:latin typeface="Garamond"/>
                <a:ea typeface="Garamond"/>
                <a:cs typeface="Garamond"/>
                <a:sym typeface="Garamond"/>
              </a:rPr>
              <a:t>Ссылки на </a:t>
            </a:r>
            <a:r>
              <a:rPr lang="ru-RU" sz="1800" b="0" i="0" u="none" strike="noStrike" cap="none" dirty="0" err="1">
                <a:solidFill>
                  <a:schemeClr val="dk1"/>
                </a:solidFill>
                <a:latin typeface="Garamond"/>
                <a:ea typeface="Garamond"/>
                <a:cs typeface="Garamond"/>
                <a:sym typeface="Garamond"/>
              </a:rPr>
              <a:t>дашборды</a:t>
            </a:r>
            <a:r>
              <a:rPr lang="ru-RU" sz="1800" b="0" i="0" u="none" strike="noStrike" cap="none" dirty="0">
                <a:solidFill>
                  <a:schemeClr val="dk1"/>
                </a:solidFill>
                <a:latin typeface="Garamond"/>
                <a:ea typeface="Garamond"/>
                <a:cs typeface="Garamond"/>
                <a:sym typeface="Garamond"/>
              </a:rPr>
              <a:t>:</a:t>
            </a:r>
            <a:endParaRPr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dirty="0">
                <a:solidFill>
                  <a:schemeClr val="dk1"/>
                </a:solidFill>
                <a:latin typeface="Garamond"/>
                <a:ea typeface="Garamond"/>
                <a:cs typeface="Garamond"/>
                <a:sym typeface="Garamond"/>
                <a:hlinkClick r:id="rId3">
                  <a:extLst>
                    <a:ext uri="{A12FA001-AC4F-418D-AE19-62706E023703}">
                      <ahyp:hlinkClr xmlns:ahyp="http://schemas.microsoft.com/office/drawing/2018/hyperlinkcolor" xmlns="" val="tx"/>
                    </a:ext>
                  </a:extLst>
                </a:hlinkClick>
              </a:rPr>
              <a:t>https://datalens.yandex/38q4gjwi2lm0w</a:t>
            </a:r>
            <a:endParaRPr lang="ru-RU" sz="1800" u="sng" dirty="0">
              <a:solidFill>
                <a:schemeClr val="dk1"/>
              </a:solidFill>
              <a:latin typeface="Garamond"/>
              <a:ea typeface="Garamond"/>
              <a:cs typeface="Garamond"/>
              <a:sym typeface="Garamond"/>
            </a:endParaRPr>
          </a:p>
          <a:p>
            <a:r>
              <a:rPr lang="en-US" sz="1800" u="sng" dirty="0">
                <a:solidFill>
                  <a:schemeClr val="dk1"/>
                </a:solidFill>
                <a:latin typeface="Garamond"/>
                <a:hlinkClick r:id="rId4">
                  <a:extLst>
                    <a:ext uri="{A12FA001-AC4F-418D-AE19-62706E023703}">
                      <ahyp:hlinkClr xmlns:ahyp="http://schemas.microsoft.com/office/drawing/2018/hyperlinkcolor" xmlns="" val="tx"/>
                    </a:ext>
                  </a:extLst>
                </a:hlinkClick>
              </a:rPr>
              <a:t>https://datalens.yandex/y3hfnsoilhr6r</a:t>
            </a:r>
            <a:endParaRPr sz="1800" u="sng" dirty="0">
              <a:solidFill>
                <a:schemeClr val="dk1"/>
              </a:solidFill>
              <a:latin typeface="Garamond"/>
              <a:sym typeface="Garamond"/>
            </a:endParaRPr>
          </a:p>
          <a:p>
            <a:pPr marL="0" marR="0" lvl="0" indent="0" algn="l" rtl="0">
              <a:spcBef>
                <a:spcPts val="0"/>
              </a:spcBef>
              <a:spcAft>
                <a:spcPts val="0"/>
              </a:spcAft>
              <a:buNone/>
            </a:pPr>
            <a:endParaRPr lang="ru-RU"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dirty="0">
                <a:solidFill>
                  <a:schemeClr val="dk1"/>
                </a:solidFill>
                <a:latin typeface="Garamond"/>
                <a:ea typeface="Garamond"/>
                <a:cs typeface="Garamond"/>
                <a:sym typeface="Garamond"/>
              </a:rPr>
              <a:t>Выдача разрешений по годам, таблица:</a:t>
            </a:r>
            <a:endParaRPr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dirty="0">
                <a:solidFill>
                  <a:schemeClr val="dk1"/>
                </a:solidFill>
                <a:latin typeface="Garamond"/>
                <a:ea typeface="Garamond"/>
                <a:cs typeface="Garamond"/>
                <a:sym typeface="Garamond"/>
                <a:hlinkClick r:id="rId5">
                  <a:extLst>
                    <a:ext uri="{A12FA001-AC4F-418D-AE19-62706E023703}">
                      <ahyp:hlinkClr xmlns:ahyp="http://schemas.microsoft.com/office/drawing/2018/hyperlinkcolor" xmlns="" val="tx"/>
                    </a:ext>
                  </a:extLst>
                </a:hlinkClick>
              </a:rPr>
              <a:t>https://docs.google.com/spreadsheets/d/15CaAGoe5ScthMuBRPvl8KyfZyLcVLBKLth_VXG45uMQ/edit?usp=sharing</a:t>
            </a:r>
            <a:endParaRPr lang="ru-RU" sz="1800" u="sng" dirty="0">
              <a:solidFill>
                <a:schemeClr val="dk1"/>
              </a:solidFill>
              <a:latin typeface="Garamond"/>
              <a:ea typeface="Garamond"/>
              <a:cs typeface="Garamond"/>
              <a:sym typeface="Garamond"/>
            </a:endParaRPr>
          </a:p>
          <a:p>
            <a:pPr marL="0" marR="0" lvl="0" indent="0" algn="l" rtl="0">
              <a:spcBef>
                <a:spcPts val="0"/>
              </a:spcBef>
              <a:spcAft>
                <a:spcPts val="0"/>
              </a:spcAft>
              <a:buNone/>
            </a:pPr>
            <a:endParaRPr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dirty="0">
                <a:solidFill>
                  <a:schemeClr val="dk1"/>
                </a:solidFill>
                <a:latin typeface="Garamond"/>
                <a:ea typeface="Garamond"/>
                <a:cs typeface="Garamond"/>
                <a:sym typeface="Garamond"/>
              </a:rPr>
              <a:t>Ссылка на таблицу источники данных:</a:t>
            </a:r>
            <a:endParaRPr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dirty="0">
                <a:solidFill>
                  <a:schemeClr val="dk1"/>
                </a:solidFill>
                <a:latin typeface="Garamond"/>
                <a:ea typeface="Garamond"/>
                <a:cs typeface="Garamond"/>
                <a:sym typeface="Garamond"/>
                <a:hlinkClick r:id="rId6">
                  <a:extLst>
                    <a:ext uri="{A12FA001-AC4F-418D-AE19-62706E023703}">
                      <ahyp:hlinkClr xmlns:ahyp="http://schemas.microsoft.com/office/drawing/2018/hyperlinkcolor" xmlns="" val="tx"/>
                    </a:ext>
                  </a:extLst>
                </a:hlinkClick>
              </a:rPr>
              <a:t>https://docs.google.com/spreadsheets/d/1Vny1RFqZdiInCAAignkMTVMnJm-JCBlykqu75RtTkfI/edit?usp=sharing</a:t>
            </a:r>
            <a:endParaRPr sz="1800" dirty="0">
              <a:solidFill>
                <a:schemeClr val="dk1"/>
              </a:solidFill>
              <a:latin typeface="Garamond"/>
              <a:ea typeface="Garamond"/>
              <a:cs typeface="Garamond"/>
              <a:sym typeface="Garamond"/>
            </a:endParaRPr>
          </a:p>
          <a:p>
            <a:pPr marL="0" marR="0" lvl="0" indent="0" algn="l" rtl="0">
              <a:spcBef>
                <a:spcPts val="0"/>
              </a:spcBef>
              <a:spcAft>
                <a:spcPts val="0"/>
              </a:spcAft>
              <a:buNone/>
            </a:pPr>
            <a:endParaRPr lang="ru-RU"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dirty="0">
                <a:solidFill>
                  <a:schemeClr val="dk1"/>
                </a:solidFill>
                <a:latin typeface="Garamond"/>
                <a:ea typeface="Garamond"/>
                <a:cs typeface="Garamond"/>
                <a:sym typeface="Garamond"/>
              </a:rPr>
              <a:t>Примеры сырых данных:</a:t>
            </a:r>
            <a:endParaRPr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dirty="0">
                <a:solidFill>
                  <a:schemeClr val="dk1"/>
                </a:solidFill>
                <a:latin typeface="Garamond"/>
                <a:ea typeface="Garamond"/>
                <a:cs typeface="Garamond"/>
                <a:sym typeface="Garamond"/>
              </a:rPr>
              <a:t>Дагестан: </a:t>
            </a:r>
            <a:r>
              <a:rPr lang="ru-RU" sz="1800" u="sng" dirty="0">
                <a:solidFill>
                  <a:schemeClr val="dk1"/>
                </a:solidFill>
                <a:latin typeface="Garamond"/>
                <a:ea typeface="Garamond"/>
                <a:cs typeface="Garamond"/>
                <a:sym typeface="Garamond"/>
                <a:hlinkClick r:id="rId7">
                  <a:extLst>
                    <a:ext uri="{A12FA001-AC4F-418D-AE19-62706E023703}">
                      <ahyp:hlinkClr xmlns:ahyp="http://schemas.microsoft.com/office/drawing/2018/hyperlinkcolor" xmlns="" val="tx"/>
                    </a:ext>
                  </a:extLst>
                </a:hlinkClick>
              </a:rPr>
              <a:t>https://docs.google.com/spreadsheets/d/1awEemgEepm_geaNlnxc2J3conRy1u4do/edit?usp=sharing&amp;ouid=115705780263924666705&amp;rtpof=true&amp;sd=true</a:t>
            </a:r>
            <a:endParaRPr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dirty="0">
                <a:solidFill>
                  <a:schemeClr val="dk1"/>
                </a:solidFill>
                <a:latin typeface="Garamond"/>
                <a:ea typeface="Garamond"/>
                <a:cs typeface="Garamond"/>
                <a:sym typeface="Garamond"/>
              </a:rPr>
              <a:t>Волгоград:</a:t>
            </a:r>
            <a:endParaRPr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dirty="0">
                <a:solidFill>
                  <a:schemeClr val="dk1"/>
                </a:solidFill>
                <a:latin typeface="Garamond"/>
                <a:ea typeface="Garamond"/>
                <a:cs typeface="Garamond"/>
                <a:sym typeface="Garamond"/>
                <a:hlinkClick r:id="rId8">
                  <a:extLst>
                    <a:ext uri="{A12FA001-AC4F-418D-AE19-62706E023703}">
                      <ahyp:hlinkClr xmlns:ahyp="http://schemas.microsoft.com/office/drawing/2018/hyperlinkcolor" xmlns="" val="tx"/>
                    </a:ext>
                  </a:extLst>
                </a:hlinkClick>
              </a:rPr>
              <a:t>https://drive.google.com/file/d/15DMbtq3ZtRRppOms12XP8-VEYTKK1rYp/view?usp=sharing</a:t>
            </a:r>
            <a:endParaRPr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dirty="0">
                <a:solidFill>
                  <a:schemeClr val="dk1"/>
                </a:solidFill>
                <a:latin typeface="Garamond"/>
                <a:ea typeface="Garamond"/>
                <a:cs typeface="Garamond"/>
                <a:sym typeface="Garamond"/>
              </a:rPr>
              <a:t>Смоленск:</a:t>
            </a:r>
            <a:endParaRPr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dirty="0">
                <a:solidFill>
                  <a:schemeClr val="dk1"/>
                </a:solidFill>
                <a:latin typeface="Garamond"/>
                <a:ea typeface="Garamond"/>
                <a:cs typeface="Garamond"/>
                <a:sym typeface="Garamond"/>
                <a:hlinkClick r:id="rId9">
                  <a:extLst>
                    <a:ext uri="{A12FA001-AC4F-418D-AE19-62706E023703}">
                      <ahyp:hlinkClr xmlns:ahyp="http://schemas.microsoft.com/office/drawing/2018/hyperlinkcolor" xmlns="" val="tx"/>
                    </a:ext>
                  </a:extLst>
                </a:hlinkClick>
              </a:rPr>
              <a:t>https://drive.google.com/file/d/1Xyyg1gw0KCwT8f7m1KhVk8qp8A0tuX32/view?usp=sharing</a:t>
            </a:r>
            <a:endParaRPr sz="1800" dirty="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dirty="0">
                <a:solidFill>
                  <a:schemeClr val="dk1"/>
                </a:solidFill>
                <a:latin typeface="Garamond"/>
                <a:ea typeface="Garamond"/>
                <a:cs typeface="Garamond"/>
                <a:sym typeface="Garamond"/>
              </a:rPr>
              <a:t/>
            </a:r>
            <a:br>
              <a:rPr lang="ru-RU" sz="1800" dirty="0">
                <a:solidFill>
                  <a:schemeClr val="dk1"/>
                </a:solidFill>
                <a:latin typeface="Garamond"/>
                <a:ea typeface="Garamond"/>
                <a:cs typeface="Garamond"/>
                <a:sym typeface="Garamond"/>
              </a:rPr>
            </a:br>
            <a:endParaRPr sz="1800" dirty="0">
              <a:solidFill>
                <a:schemeClr val="dk1"/>
              </a:solidFill>
              <a:latin typeface="Garamond"/>
              <a:ea typeface="Garamond"/>
              <a:cs typeface="Garamond"/>
              <a:sym typeface="Garamon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p:nvPr/>
        </p:nvSpPr>
        <p:spPr>
          <a:xfrm>
            <a:off x="669986" y="583721"/>
            <a:ext cx="10679501" cy="59093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a:solidFill>
                  <a:schemeClr val="dk1"/>
                </a:solidFill>
                <a:latin typeface="Garamond"/>
                <a:ea typeface="Garamond"/>
                <a:cs typeface="Garamond"/>
                <a:sym typeface="Garamond"/>
              </a:rPr>
              <a:t>Примеры предварительной очистки:</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Воронеж:</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3">
                  <a:extLst>
                    <a:ext uri="{A12FA001-AC4F-418D-AE19-62706E023703}">
                      <ahyp:hlinkClr xmlns:ahyp="http://schemas.microsoft.com/office/drawing/2018/hyperlinkcolor" xmlns="" val="tx"/>
                    </a:ext>
                  </a:extLst>
                </a:hlinkClick>
              </a:rPr>
              <a:t>https://docs.google.com/spreadsheets/d/1tSaM5k0BdVnOxu7CvU2tGXf4IKisw95F/edit?usp=sharing&amp;ouid=115705780263924666705&amp;rtpof=true&amp;sd=true</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Хабаровск:</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4">
                  <a:extLst>
                    <a:ext uri="{A12FA001-AC4F-418D-AE19-62706E023703}">
                      <ahyp:hlinkClr xmlns:ahyp="http://schemas.microsoft.com/office/drawing/2018/hyperlinkcolor" xmlns="" val="tx"/>
                    </a:ext>
                  </a:extLst>
                </a:hlinkClick>
              </a:rPr>
              <a:t>https://docs.google.com/spreadsheets/d/11PxWyAa69xbpi3x8Cre72o3KIhZFpaKUv65V7ThrwyA/edit?usp=sharing</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Продакт бриф:</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5">
                  <a:extLst>
                    <a:ext uri="{A12FA001-AC4F-418D-AE19-62706E023703}">
                      <ahyp:hlinkClr xmlns:ahyp="http://schemas.microsoft.com/office/drawing/2018/hyperlinkcolor" xmlns="" val="tx"/>
                    </a:ext>
                  </a:extLst>
                </a:hlinkClick>
              </a:rPr>
              <a:t>https://docs.google.com/spreadsheets/d/1sRNbRRIo_Bav3lR1U1o_dlIS3obx1zvN2B2OU1HwnYI/edit?usp=sharing</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Структура данных:</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Шапка таблицы</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6">
                  <a:extLst>
                    <a:ext uri="{A12FA001-AC4F-418D-AE19-62706E023703}">
                      <ahyp:hlinkClr xmlns:ahyp="http://schemas.microsoft.com/office/drawing/2018/hyperlinkcolor" xmlns="" val="tx"/>
                    </a:ext>
                  </a:extLst>
                </a:hlinkClick>
              </a:rPr>
              <a:t>https://docs.google.com/spreadsheets/d/1x5lbhxrk6j7-efjskdIPuJwuTsLFz50hMwd4TrQTw1k/edit?usp=sharing</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Требования к данным:</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7">
                  <a:extLst>
                    <a:ext uri="{A12FA001-AC4F-418D-AE19-62706E023703}">
                      <ahyp:hlinkClr xmlns:ahyp="http://schemas.microsoft.com/office/drawing/2018/hyperlinkcolor" xmlns="" val="tx"/>
                    </a:ext>
                  </a:extLst>
                </a:hlinkClick>
              </a:rPr>
              <a:t>https://docs.google.com/spreadsheets/d/1Ww5nPkubOcs9Ml50MBTcfSMXZPFKdZ-D6-Be6fAv4DE/edit?usp=sharing</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Обработка в ексель:</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8">
                  <a:extLst>
                    <a:ext uri="{A12FA001-AC4F-418D-AE19-62706E023703}">
                      <ahyp:hlinkClr xmlns:ahyp="http://schemas.microsoft.com/office/drawing/2018/hyperlinkcolor" xmlns="" val="tx"/>
                    </a:ext>
                  </a:extLst>
                </a:hlinkClick>
              </a:rPr>
              <a:t>https://docs.google.com/document/d/16miUhUkMgSG-S4tGtN4pUsFBHD79Kf6VB5fDOeEhwsg/edit?usp=sharing</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
            </a:r>
            <a:br>
              <a:rPr lang="ru-RU" sz="1800">
                <a:solidFill>
                  <a:schemeClr val="dk1"/>
                </a:solidFill>
                <a:latin typeface="Garamond"/>
                <a:ea typeface="Garamond"/>
                <a:cs typeface="Garamond"/>
                <a:sym typeface="Garamond"/>
              </a:rPr>
            </a:br>
            <a:endParaRPr sz="1800">
              <a:solidFill>
                <a:schemeClr val="dk1"/>
              </a:solidFill>
              <a:latin typeface="Garamond"/>
              <a:ea typeface="Garamond"/>
              <a:cs typeface="Garamond"/>
              <a:sym typeface="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2"/>
          <p:cNvSpPr txBox="1"/>
          <p:nvPr/>
        </p:nvSpPr>
        <p:spPr>
          <a:xfrm>
            <a:off x="828137" y="1101305"/>
            <a:ext cx="10550104"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a:solidFill>
                  <a:schemeClr val="dk1"/>
                </a:solidFill>
                <a:latin typeface="Garamond"/>
                <a:ea typeface="Garamond"/>
                <a:cs typeface="Garamond"/>
                <a:sym typeface="Garamond"/>
              </a:rPr>
              <a:t>Обработка в питоне:</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Пример очистки Хабаровск:</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3">
                  <a:extLst>
                    <a:ext uri="{A12FA001-AC4F-418D-AE19-62706E023703}">
                      <ahyp:hlinkClr xmlns:ahyp="http://schemas.microsoft.com/office/drawing/2018/hyperlinkcolor" xmlns="" val="tx"/>
                    </a:ext>
                  </a:extLst>
                </a:hlinkClick>
              </a:rPr>
              <a:t>https://drive.google.com/file/d/1dEQshwegSdG2RS2JKMK_NICfsVzGBISm/view?usp=sharing</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Пример очистки Нижний Hовгород:</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4">
                  <a:extLst>
                    <a:ext uri="{A12FA001-AC4F-418D-AE19-62706E023703}">
                      <ahyp:hlinkClr xmlns:ahyp="http://schemas.microsoft.com/office/drawing/2018/hyperlinkcolor" xmlns="" val="tx"/>
                    </a:ext>
                  </a:extLst>
                </a:hlinkClick>
              </a:rPr>
              <a:t>https://drive.google.com/file/d/1uNWvYOqch_cFXT5QDRD27XKNuKR24-mU/view?usp=sharing</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Очистка и склейка:</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5">
                  <a:extLst>
                    <a:ext uri="{A12FA001-AC4F-418D-AE19-62706E023703}">
                      <ahyp:hlinkClr xmlns:ahyp="http://schemas.microsoft.com/office/drawing/2018/hyperlinkcolor" xmlns="" val="tx"/>
                    </a:ext>
                  </a:extLst>
                </a:hlinkClick>
              </a:rPr>
              <a:t>https://drive.google.com/file/d/1z86yTcariMffFSt-5W0lJWMnl2Da04e6/view?usp=sharing</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Обработка марок:</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6">
                  <a:extLst>
                    <a:ext uri="{A12FA001-AC4F-418D-AE19-62706E023703}">
                      <ahyp:hlinkClr xmlns:ahyp="http://schemas.microsoft.com/office/drawing/2018/hyperlinkcolor" xmlns="" val="tx"/>
                    </a:ext>
                  </a:extLst>
                </a:hlinkClick>
              </a:rPr>
              <a:t>https://drive.google.com/file/d/1Ytbwh_9Op3q0i7xi7oiwFyPshEpYjxhB/view?usp=sharing</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база марок автомобилей:</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7">
                  <a:extLst>
                    <a:ext uri="{A12FA001-AC4F-418D-AE19-62706E023703}">
                      <ahyp:hlinkClr xmlns:ahyp="http://schemas.microsoft.com/office/drawing/2018/hyperlinkcolor" xmlns="" val="tx"/>
                    </a:ext>
                  </a:extLst>
                </a:hlinkClick>
              </a:rPr>
              <a:t>https://docs.google.com/spreadsheets/d/1-C38l9_1fI0ed-G2YEP3iKLJyHJRywAVKK-hvJhUDfg/edit?usp=sharing</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Результат:</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u="sng">
                <a:solidFill>
                  <a:schemeClr val="dk1"/>
                </a:solidFill>
                <a:latin typeface="Garamond"/>
                <a:ea typeface="Garamond"/>
                <a:cs typeface="Garamond"/>
                <a:sym typeface="Garamond"/>
                <a:hlinkClick r:id="rId8">
                  <a:extLst>
                    <a:ext uri="{A12FA001-AC4F-418D-AE19-62706E023703}">
                      <ahyp:hlinkClr xmlns:ahyp="http://schemas.microsoft.com/office/drawing/2018/hyperlinkcolor" xmlns="" val="tx"/>
                    </a:ext>
                  </a:extLst>
                </a:hlinkClick>
              </a:rPr>
              <a:t>https://drive.google.com/file/d/1xCiGJSbJ4HpoVJcXCKItfoMg-dwQFU2D/view?usp=sharing</a:t>
            </a: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ru-RU" sz="1800">
                <a:solidFill>
                  <a:schemeClr val="dk1"/>
                </a:solidFill>
                <a:latin typeface="Garamond"/>
                <a:ea typeface="Garamond"/>
                <a:cs typeface="Garamond"/>
                <a:sym typeface="Garamond"/>
              </a:rPr>
              <a:t/>
            </a:r>
            <a:br>
              <a:rPr lang="ru-RU" sz="1800">
                <a:solidFill>
                  <a:schemeClr val="dk1"/>
                </a:solidFill>
                <a:latin typeface="Garamond"/>
                <a:ea typeface="Garamond"/>
                <a:cs typeface="Garamond"/>
                <a:sym typeface="Garamond"/>
              </a:rPr>
            </a:br>
            <a:endParaRPr sz="1800">
              <a:solidFill>
                <a:schemeClr val="dk1"/>
              </a:solidFill>
              <a:latin typeface="Garamond"/>
              <a:ea typeface="Garamond"/>
              <a:cs typeface="Garamond"/>
              <a:sym typeface="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a:spLocks noGrp="1"/>
          </p:cNvSpPr>
          <p:nvPr>
            <p:ph type="title" idx="4294967295"/>
          </p:nvPr>
        </p:nvSpPr>
        <p:spPr>
          <a:xfrm>
            <a:off x="1339970" y="781409"/>
            <a:ext cx="9601200" cy="87153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ru-RU"/>
              <a:t>ИТОГИ</a:t>
            </a:r>
            <a:endParaRPr/>
          </a:p>
        </p:txBody>
      </p:sp>
      <p:sp>
        <p:nvSpPr>
          <p:cNvPr id="299" name="Google Shape;299;p23"/>
          <p:cNvSpPr txBox="1">
            <a:spLocks noGrp="1"/>
          </p:cNvSpPr>
          <p:nvPr>
            <p:ph type="body" idx="4294967295"/>
          </p:nvPr>
        </p:nvSpPr>
        <p:spPr>
          <a:xfrm>
            <a:off x="1164566" y="1593850"/>
            <a:ext cx="9960633" cy="428148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spcBef>
                <a:spcPts val="0"/>
              </a:spcBef>
              <a:spcAft>
                <a:spcPts val="0"/>
              </a:spcAft>
              <a:buSzPct val="115000"/>
              <a:buNone/>
            </a:pPr>
            <a:r>
              <a:rPr lang="ru-RU">
                <a:latin typeface="Arial"/>
                <a:ea typeface="Arial"/>
                <a:cs typeface="Arial"/>
                <a:sym typeface="Arial"/>
              </a:rPr>
              <a:t>В ХОДЕ РАБОТЫ НАД ПРОЕКТОМ ,НАШЕЙ КОМАНДЕ БЫЛА ПОСТАВЛЕНА АМБИЦИОЗНАЯ ЗАДАЧА, С КОТОРОЙ МЫ ГЕРОИЧЕСКИ СПРАВЛЯЛИСЬ НА ПРОТЯЖЕНИИ ДВУХ НЕДЕЛЬ.</a:t>
            </a:r>
            <a:endParaRPr/>
          </a:p>
          <a:p>
            <a:pPr marL="0" lvl="0" indent="0" algn="l" rtl="0">
              <a:spcBef>
                <a:spcPts val="936"/>
              </a:spcBef>
              <a:spcAft>
                <a:spcPts val="0"/>
              </a:spcAft>
              <a:buSzPct val="115000"/>
              <a:buNone/>
            </a:pPr>
            <a:r>
              <a:rPr lang="ru-RU">
                <a:latin typeface="Arial"/>
                <a:ea typeface="Arial"/>
                <a:cs typeface="Arial"/>
                <a:sym typeface="Arial"/>
              </a:rPr>
              <a:t>ПОЛУЧЕННЫЕ РЕЗУЛЬТАТЫ ПРЕДСТАВЛЕНЫ В ДАШБОРДАХ DATALENS. ВИЗУАЛИЗАЦИЯ ПРЕДЕЛЬНО ЯСНА И В ДОПОЛНИТЕЛЬНЫХ КОММЕНТАРИЯ НЕ НУЖДАЕТСЯ.</a:t>
            </a:r>
            <a:endParaRPr/>
          </a:p>
          <a:p>
            <a:pPr marL="0" lvl="0" indent="0" algn="l" rtl="0">
              <a:spcBef>
                <a:spcPts val="936"/>
              </a:spcBef>
              <a:spcAft>
                <a:spcPts val="0"/>
              </a:spcAft>
              <a:buSzPct val="115000"/>
              <a:buNone/>
            </a:pPr>
            <a:r>
              <a:rPr lang="ru-RU">
                <a:latin typeface="Arial"/>
                <a:ea typeface="Arial"/>
                <a:cs typeface="Arial"/>
                <a:sym typeface="Arial"/>
              </a:rPr>
              <a:t>ВЫПОЛНЯЯ ОСНОВНУЮ ЗАДАЧУ ПРОЕКТА - ФОРМИРОВАНИЕ ЕДИНОЙ БАЗЫ - НАШЕЙ КОМАНДОЙ ПРОВЕДЕНА КОЛОССАЛЬНАЯ РАБОТА ПО ПОИСКУ ИСТОЧНИКОВ, СБОРУ, ПРИВЕДЕНИЕ В АДЕКВАТНОЕ СОСТОЯНИЕ РЕЕСТРОВ ДАННЫХ, ИЗЫСКАНИЕ ИНСТРУМЕНТОВ, ПОЗВОЛИВШИХ СВЕСТИ ЭТИ САМЫЕ ДАННЫЕ К ЕДИНОМУ ФОРМАТУ. </a:t>
            </a:r>
            <a:endParaRPr/>
          </a:p>
          <a:p>
            <a:pPr marL="0" lvl="0" indent="0" algn="l" rtl="0">
              <a:spcBef>
                <a:spcPts val="936"/>
              </a:spcBef>
              <a:spcAft>
                <a:spcPts val="0"/>
              </a:spcAft>
              <a:buSzPct val="115000"/>
              <a:buNone/>
            </a:pPr>
            <a:r>
              <a:rPr lang="ru-RU">
                <a:latin typeface="Arial"/>
                <a:ea typeface="Arial"/>
                <a:cs typeface="Arial"/>
                <a:sym typeface="Arial"/>
              </a:rPr>
              <a:t>ХОЧЕТСЯ ОТДЕЛЬНО ОГОВОРИТЬ ГЛАВНУЮ ПРОБЛЕМУ, С КОТОРОЙ ПРИШЛОСЬ СТОЛКНУТЬСЯ - БЕСПОРЯДОЧНОСТЬ И РАЗРОЗНЕННОСТЬ ПРЕДОСТАВЛЯЕМЫХ ДАННЫХ РЕГИОНАМИ, ОТСУТСТВИЕ ЕДИНОГО ФОРМАТА ОТЧЕТНОСТИ, ЗАЧАСТУЮ ХАЛАТНОЕ ОТНОШЕНИЕ ОТВЕТСТВЕННЫХ ИСПОЛНИТЕЛЕЙ К ОБЯЗАННОСТЯМ ПО КАЧЕСТВЕННОМУ ВНЕСЕНИЮ ДАННЫХ. В СВЯЗИ С ЧЕМ, ПРИБЛИЗИТЕЛЬНО 90% РАБОЧЕГО ВРЕМЕНИ БЫЛО ЗАТРАЧЕНО НА ОЧИСТКУ ДАННЫХ, В ТО ВРЕМЯ КАК ЧАСТЬ СВОЕЙ АКТИВНОСТИ МЫ МОГЛИ БЫ НАПРАВИТЬ НА БОЛЕЕ КАЧЕСТВЕННУЮ ПРОРАБОТКУ СТАТ ЗНАЧИМЫХ ПОКАЗАТЕЛЕЙ.</a:t>
            </a:r>
            <a:endParaRPr/>
          </a:p>
          <a:p>
            <a:pPr marL="0" lvl="0" indent="0" algn="l" rtl="0">
              <a:spcBef>
                <a:spcPts val="936"/>
              </a:spcBef>
              <a:spcAft>
                <a:spcPts val="0"/>
              </a:spcAft>
              <a:buSzPct val="115000"/>
              <a:buNone/>
            </a:pPr>
            <a:r>
              <a:rPr lang="ru-RU">
                <a:latin typeface="Arial"/>
                <a:ea typeface="Arial"/>
                <a:cs typeface="Arial"/>
                <a:sym typeface="Arial"/>
              </a:rPr>
              <a:t>В ЦЕЛОМ БАЗА ДАННЫХ ПОЛУЧИЛАСЬ ИНФОРМАТИВНОЙ. МЫ ОЧЕНЬ СТАРАЛИСЬ!</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4"/>
          <p:cNvSpPr txBox="1"/>
          <p:nvPr/>
        </p:nvSpPr>
        <p:spPr>
          <a:xfrm>
            <a:off x="4038600" y="3200400"/>
            <a:ext cx="37735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a:solidFill>
                  <a:schemeClr val="dk1"/>
                </a:solidFill>
                <a:latin typeface="Arial"/>
                <a:ea typeface="Arial"/>
                <a:cs typeface="Arial"/>
                <a:sym typeface="Arial"/>
              </a:rPr>
              <a:t>БЛАГОДАРИМ ЗА ВНИМАНИЕ!</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0A85C2-B7D7-49DB-9047-DE3F203DEFEF}"/>
              </a:ext>
            </a:extLst>
          </p:cNvPr>
          <p:cNvSpPr txBox="1"/>
          <p:nvPr/>
        </p:nvSpPr>
        <p:spPr>
          <a:xfrm>
            <a:off x="870857" y="1187668"/>
            <a:ext cx="10450286" cy="3545586"/>
          </a:xfrm>
          <a:prstGeom prst="rect">
            <a:avLst/>
          </a:prstGeom>
          <a:noFill/>
        </p:spPr>
        <p:txBody>
          <a:bodyPr wrap="square">
            <a:spAutoFit/>
          </a:bodyPr>
          <a:lstStyle/>
          <a:p>
            <a:pPr marL="457200" indent="-360045">
              <a:lnSpc>
                <a:spcPct val="90000"/>
              </a:lnSpc>
              <a:spcBef>
                <a:spcPts val="360"/>
              </a:spcBef>
              <a:buClr>
                <a:schemeClr val="accent1"/>
              </a:buClr>
              <a:buSzPts val="2070"/>
              <a:buFont typeface="Arial"/>
              <a:buChar char="•"/>
            </a:pPr>
            <a:r>
              <a:rPr lang="ru-RU" sz="1700" b="1" dirty="0">
                <a:latin typeface="Play-Bold"/>
              </a:rPr>
              <a:t>Критерии оценки итогового продукта:</a:t>
            </a:r>
          </a:p>
          <a:p>
            <a:pPr marL="457200" indent="-360045">
              <a:lnSpc>
                <a:spcPct val="90000"/>
              </a:lnSpc>
              <a:spcBef>
                <a:spcPts val="360"/>
              </a:spcBef>
              <a:buClr>
                <a:schemeClr val="accent1"/>
              </a:buClr>
              <a:buSzPts val="2070"/>
              <a:buFont typeface="Arial"/>
              <a:buChar char="•"/>
            </a:pPr>
            <a:r>
              <a:rPr lang="ru-RU" sz="1700" dirty="0">
                <a:latin typeface="Play-Regular"/>
              </a:rPr>
              <a:t>Список выданных разрешений на перевозку пассажиров и багажа легковыми</a:t>
            </a:r>
          </a:p>
          <a:p>
            <a:pPr marL="457200" indent="-360045">
              <a:lnSpc>
                <a:spcPct val="90000"/>
              </a:lnSpc>
              <a:spcBef>
                <a:spcPts val="360"/>
              </a:spcBef>
              <a:buClr>
                <a:schemeClr val="accent1"/>
              </a:buClr>
              <a:buSzPts val="2070"/>
              <a:buFont typeface="Arial"/>
              <a:buChar char="•"/>
            </a:pPr>
            <a:r>
              <a:rPr lang="ru-RU" sz="1700" dirty="0">
                <a:latin typeface="Play-Regular"/>
              </a:rPr>
              <a:t>такси сформирован по каждому субъекту Российской Федерации и не содержит</a:t>
            </a:r>
          </a:p>
          <a:p>
            <a:pPr marL="457200" indent="-360045">
              <a:lnSpc>
                <a:spcPct val="90000"/>
              </a:lnSpc>
              <a:spcBef>
                <a:spcPts val="360"/>
              </a:spcBef>
              <a:buClr>
                <a:schemeClr val="accent1"/>
              </a:buClr>
              <a:buSzPts val="2070"/>
              <a:buFont typeface="Arial"/>
              <a:buChar char="•"/>
            </a:pPr>
            <a:r>
              <a:rPr lang="ru-RU" sz="1700" dirty="0">
                <a:latin typeface="Play-Regular"/>
              </a:rPr>
              <a:t>пустых значений.</a:t>
            </a:r>
          </a:p>
          <a:p>
            <a:pPr marL="457200" indent="-360045">
              <a:lnSpc>
                <a:spcPct val="90000"/>
              </a:lnSpc>
              <a:spcBef>
                <a:spcPts val="360"/>
              </a:spcBef>
              <a:buClr>
                <a:schemeClr val="accent1"/>
              </a:buClr>
              <a:buSzPts val="2070"/>
              <a:buFont typeface="Arial"/>
              <a:buChar char="•"/>
            </a:pPr>
            <a:r>
              <a:rPr lang="ru-RU" sz="1700" b="1" dirty="0">
                <a:latin typeface="Play-Bold"/>
              </a:rPr>
              <a:t>Ресурсы, позволяющие решить задачу:</a:t>
            </a:r>
          </a:p>
          <a:p>
            <a:pPr marL="457200" indent="-360045">
              <a:lnSpc>
                <a:spcPct val="90000"/>
              </a:lnSpc>
              <a:spcBef>
                <a:spcPts val="360"/>
              </a:spcBef>
              <a:buClr>
                <a:schemeClr val="accent1"/>
              </a:buClr>
              <a:buSzPts val="2070"/>
              <a:buFont typeface="Arial"/>
              <a:buChar char="•"/>
            </a:pPr>
            <a:r>
              <a:rPr lang="ru-RU" sz="1700" dirty="0">
                <a:latin typeface="Play-Regular"/>
              </a:rPr>
              <a:t>Реестры на сайтах уполномоченных органов исполнительной власти субъектов (в</a:t>
            </a:r>
          </a:p>
          <a:p>
            <a:pPr marL="457200" indent="-360045">
              <a:lnSpc>
                <a:spcPct val="90000"/>
              </a:lnSpc>
              <a:spcBef>
                <a:spcPts val="360"/>
              </a:spcBef>
              <a:buClr>
                <a:schemeClr val="accent1"/>
              </a:buClr>
              <a:buSzPts val="2070"/>
              <a:buFont typeface="Arial"/>
              <a:buChar char="•"/>
            </a:pPr>
            <a:r>
              <a:rPr lang="ru-RU" sz="1700" dirty="0">
                <a:latin typeface="Play-Regular"/>
              </a:rPr>
              <a:t>случае отсутствия у уполномоченного органа официального сайта - на</a:t>
            </a:r>
          </a:p>
          <a:p>
            <a:pPr marL="457200" indent="-360045">
              <a:lnSpc>
                <a:spcPct val="90000"/>
              </a:lnSpc>
              <a:spcBef>
                <a:spcPts val="360"/>
              </a:spcBef>
              <a:buClr>
                <a:schemeClr val="accent1"/>
              </a:buClr>
              <a:buSzPts val="2070"/>
              <a:buFont typeface="Arial"/>
              <a:buChar char="•"/>
            </a:pPr>
            <a:r>
              <a:rPr lang="ru-RU" sz="1700" dirty="0">
                <a:latin typeface="Play-Regular"/>
              </a:rPr>
              <a:t>официальном сайте субъекта Российской Федерации).</a:t>
            </a:r>
          </a:p>
          <a:p>
            <a:pPr marL="457200" indent="-360045">
              <a:lnSpc>
                <a:spcPct val="90000"/>
              </a:lnSpc>
              <a:spcBef>
                <a:spcPts val="360"/>
              </a:spcBef>
              <a:buClr>
                <a:schemeClr val="accent1"/>
              </a:buClr>
              <a:buSzPts val="2070"/>
              <a:buFont typeface="Arial"/>
              <a:buChar char="•"/>
            </a:pPr>
            <a:r>
              <a:rPr lang="ru-RU" sz="1700" b="1" dirty="0">
                <a:latin typeface="Play-Bold"/>
              </a:rPr>
              <a:t>Ссылки на открытые источники данных:</a:t>
            </a:r>
          </a:p>
          <a:p>
            <a:pPr marL="457200" indent="-360045">
              <a:lnSpc>
                <a:spcPct val="90000"/>
              </a:lnSpc>
              <a:spcBef>
                <a:spcPts val="360"/>
              </a:spcBef>
              <a:buClr>
                <a:schemeClr val="accent1"/>
              </a:buClr>
              <a:buSzPts val="2070"/>
              <a:buFont typeface="Arial"/>
              <a:buChar char="•"/>
            </a:pPr>
            <a:r>
              <a:rPr lang="ru-RU" sz="1700" dirty="0">
                <a:latin typeface="Play-Regular"/>
              </a:rPr>
              <a:t>сайты уполномоченных органов исполнительной власти субъектов</a:t>
            </a:r>
          </a:p>
          <a:p>
            <a:pPr marL="457200" indent="-360045">
              <a:lnSpc>
                <a:spcPct val="90000"/>
              </a:lnSpc>
              <a:spcBef>
                <a:spcPts val="360"/>
              </a:spcBef>
              <a:buClr>
                <a:schemeClr val="accent1"/>
              </a:buClr>
              <a:buSzPts val="2070"/>
              <a:buFont typeface="Arial"/>
              <a:buChar char="•"/>
            </a:pPr>
            <a:r>
              <a:rPr lang="ru-RU" sz="1700" dirty="0">
                <a:latin typeface="Play-Regular"/>
              </a:rPr>
              <a:t>Российской Федерации;</a:t>
            </a:r>
          </a:p>
          <a:p>
            <a:pPr marL="457200" indent="-360045">
              <a:lnSpc>
                <a:spcPct val="90000"/>
              </a:lnSpc>
              <a:spcBef>
                <a:spcPts val="360"/>
              </a:spcBef>
              <a:buClr>
                <a:schemeClr val="accent1"/>
              </a:buClr>
              <a:buSzPts val="2070"/>
              <a:buFont typeface="Arial"/>
              <a:buChar char="•"/>
            </a:pPr>
            <a:r>
              <a:rPr lang="ru-RU" sz="1700" dirty="0">
                <a:latin typeface="Play-Regular"/>
              </a:rPr>
              <a:t>официальные сайты субъектов Российской Федерации.</a:t>
            </a:r>
          </a:p>
        </p:txBody>
      </p:sp>
    </p:spTree>
    <p:extLst>
      <p:ext uri="{BB962C8B-B14F-4D97-AF65-F5344CB8AC3E}">
        <p14:creationId xmlns:p14="http://schemas.microsoft.com/office/powerpoint/2010/main" val="2056794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sp>
        <p:nvSpPr>
          <p:cNvPr id="171" name="Google Shape;171;p2"/>
          <p:cNvSpPr/>
          <p:nvPr/>
        </p:nvSpPr>
        <p:spPr>
          <a:xfrm>
            <a:off x="484631" y="484632"/>
            <a:ext cx="11222737" cy="1479635"/>
          </a:xfrm>
          <a:prstGeom prst="rect">
            <a:avLst/>
          </a:prstGeom>
          <a:solidFill>
            <a:srgbClr val="36363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sp>
        <p:nvSpPr>
          <p:cNvPr id="172" name="Google Shape;172;p2"/>
          <p:cNvSpPr txBox="1">
            <a:spLocks noGrp="1"/>
          </p:cNvSpPr>
          <p:nvPr>
            <p:ph type="title"/>
          </p:nvPr>
        </p:nvSpPr>
        <p:spPr>
          <a:xfrm>
            <a:off x="804421" y="796374"/>
            <a:ext cx="10583158" cy="88002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400"/>
              <a:buFont typeface="Arial"/>
              <a:buNone/>
            </a:pPr>
            <a:r>
              <a:rPr lang="ru-RU">
                <a:solidFill>
                  <a:srgbClr val="FFFFFF"/>
                </a:solidFill>
                <a:latin typeface="Arial"/>
                <a:ea typeface="Arial"/>
                <a:cs typeface="Arial"/>
                <a:sym typeface="Arial"/>
              </a:rPr>
              <a:t>ЦЕЛЬ ПРОЕКТА</a:t>
            </a:r>
            <a:endParaRPr/>
          </a:p>
        </p:txBody>
      </p:sp>
      <p:sp>
        <p:nvSpPr>
          <p:cNvPr id="173" name="Google Shape;173;p2"/>
          <p:cNvSpPr/>
          <p:nvPr/>
        </p:nvSpPr>
        <p:spPr>
          <a:xfrm>
            <a:off x="650747" y="648377"/>
            <a:ext cx="10890504" cy="1152144"/>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0" y="2286000"/>
            <a:ext cx="12192000" cy="4572000"/>
          </a:xfrm>
          <a:prstGeom prst="rect">
            <a:avLst/>
          </a:prstGeom>
          <a:gradFill>
            <a:gsLst>
              <a:gs pos="0">
                <a:schemeClr val="lt1"/>
              </a:gs>
              <a:gs pos="30000">
                <a:schemeClr val="lt1"/>
              </a:gs>
              <a:gs pos="61000">
                <a:srgbClr val="F7F7F7"/>
              </a:gs>
              <a:gs pos="97000">
                <a:srgbClr val="E4E4E4"/>
              </a:gs>
              <a:gs pos="100000">
                <a:srgbClr val="E4E4E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sp>
        <p:nvSpPr>
          <p:cNvPr id="175" name="Google Shape;175;p2"/>
          <p:cNvSpPr txBox="1">
            <a:spLocks noGrp="1"/>
          </p:cNvSpPr>
          <p:nvPr>
            <p:ph type="body" idx="1"/>
          </p:nvPr>
        </p:nvSpPr>
        <p:spPr>
          <a:xfrm>
            <a:off x="1295401" y="2612256"/>
            <a:ext cx="9601196" cy="326361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760"/>
              <a:buNone/>
            </a:pPr>
            <a:r>
              <a:rPr lang="ru-RU">
                <a:latin typeface="Arial"/>
                <a:ea typeface="Arial"/>
                <a:cs typeface="Arial"/>
                <a:sym typeface="Arial"/>
              </a:rPr>
              <a:t>СБОР ОТКРЫТЫХ ДАННЫХ О ВЫДАННЫХ РАЗРЕШЕНИЯХ НА ОСУЩЕСТВЛЕНИЕ ДЕЯТЕЛЬНОСТИ ПО ПЕРЕВОЗКЕ ПАССАЖИРОВ И БАГАЖА ЛЕГКОВЫМ ТАКСИ. АГРЕГИРОВАНИЕ ДАННЫХ С КЛАССИФИКАЦИЕЙ ПО СУБЪЕКТАМ РФ, КОЛИЧЕСТВУ, МАРКАМ, МОДЕЛЯМ ИСПОЛЬЗУЕМЫХ С ЦЕЛЬЮ ПЕРЕВОЗОК АВТОМОБИЛЕЙ, СТАТУСУ ЛИЦЕНЗИИ НА ОСУЩЕСТВЛЕНИЕ ДЕЯТЕЛЬНОСТИ, ОРГАНИЗАЦИОННО-ПРАВОВОЙ ФОРМЫ ЛИЦЕНЗИАТА.</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
          <p:cNvSpPr/>
          <p:nvPr/>
        </p:nvSpPr>
        <p:spPr>
          <a:xfrm>
            <a:off x="0" y="0"/>
            <a:ext cx="12192000" cy="6858000"/>
          </a:xfrm>
          <a:prstGeom prst="rect">
            <a:avLst/>
          </a:prstGeom>
          <a:blipFill rotWithShape="1">
            <a:blip r:embed="rId3">
              <a:alphaModFix/>
            </a:blip>
            <a:stretch>
              <a:fillRect/>
            </a:stretch>
          </a:blipFill>
          <a:ln w="15875" cap="flat" cmpd="sng">
            <a:solidFill>
              <a:srgbClr val="7C6C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Garamond"/>
              <a:buNone/>
            </a:pPr>
            <a:endParaRPr sz="1800" b="0" i="0" u="none" strike="noStrike" cap="none">
              <a:solidFill>
                <a:srgbClr val="FFFFFF"/>
              </a:solidFill>
              <a:latin typeface="Garamond"/>
              <a:ea typeface="Garamond"/>
              <a:cs typeface="Garamond"/>
              <a:sym typeface="Garamond"/>
            </a:endParaRPr>
          </a:p>
        </p:txBody>
      </p:sp>
      <p:pic>
        <p:nvPicPr>
          <p:cNvPr id="181" name="Google Shape;181;p3"/>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82" name="Google Shape;182;p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Arial"/>
              <a:buNone/>
            </a:pPr>
            <a:r>
              <a:rPr lang="ru-RU">
                <a:latin typeface="Arial"/>
                <a:ea typeface="Arial"/>
                <a:cs typeface="Arial"/>
                <a:sym typeface="Arial"/>
              </a:rPr>
              <a:t>ЗАДАЧИ</a:t>
            </a:r>
            <a:endParaRPr/>
          </a:p>
        </p:txBody>
      </p:sp>
      <p:cxnSp>
        <p:nvCxnSpPr>
          <p:cNvPr id="183" name="Google Shape;183;p3"/>
          <p:cNvCxnSpPr/>
          <p:nvPr/>
        </p:nvCxnSpPr>
        <p:spPr>
          <a:xfrm>
            <a:off x="1483042" y="2400639"/>
            <a:ext cx="9273858" cy="0"/>
          </a:xfrm>
          <a:prstGeom prst="straightConnector1">
            <a:avLst/>
          </a:prstGeom>
          <a:noFill/>
          <a:ln w="15875" cap="flat" cmpd="sng">
            <a:solidFill>
              <a:schemeClr val="accent1"/>
            </a:solidFill>
            <a:prstDash val="solid"/>
            <a:round/>
            <a:headEnd type="none" w="sm" len="sm"/>
            <a:tailEnd type="none" w="sm" len="sm"/>
          </a:ln>
        </p:spPr>
      </p:cxnSp>
      <p:sp>
        <p:nvSpPr>
          <p:cNvPr id="184" name="Google Shape;184;p3"/>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2760"/>
              <a:buNone/>
            </a:pPr>
            <a:r>
              <a:rPr lang="ru-RU">
                <a:latin typeface="Arial"/>
                <a:ea typeface="Arial"/>
                <a:cs typeface="Arial"/>
                <a:sym typeface="Arial"/>
              </a:rPr>
              <a:t>ФОРМИРОВАНИЕ ЕДИНОЙ БАЗЫ ДАННЫХ РАЗРЕШЕНИЙ НА ПЕРЕВОЗКУ ПАССАЖИРОВ И БАГАЖА ЛЕГКОВЫМ ТАКСИ ПО СУБЪЕКТАМ РОССИЙСКОЙ ФЕДЕРАЦИИ</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Google Shape;189;p4"/>
          <p:cNvSpPr/>
          <p:nvPr/>
        </p:nvSpPr>
        <p:spPr>
          <a:xfrm>
            <a:off x="0" y="0"/>
            <a:ext cx="12192000" cy="6858000"/>
          </a:xfrm>
          <a:prstGeom prst="rect">
            <a:avLst/>
          </a:prstGeom>
          <a:blipFill rotWithShape="1">
            <a:blip r:embed="rId3">
              <a:alphaModFix/>
            </a:blip>
            <a:stretch>
              <a:fillRect/>
            </a:stretch>
          </a:blipFill>
          <a:ln w="15875" cap="flat" cmpd="sng">
            <a:solidFill>
              <a:srgbClr val="7C6C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Garamond"/>
              <a:buNone/>
            </a:pPr>
            <a:endParaRPr sz="1800" b="0" i="0" u="none" strike="noStrike" cap="none">
              <a:solidFill>
                <a:srgbClr val="FFFFFF"/>
              </a:solidFill>
              <a:latin typeface="Garamond"/>
              <a:ea typeface="Garamond"/>
              <a:cs typeface="Garamond"/>
              <a:sym typeface="Garamond"/>
            </a:endParaRPr>
          </a:p>
        </p:txBody>
      </p:sp>
      <p:pic>
        <p:nvPicPr>
          <p:cNvPr id="190" name="Google Shape;190;p4"/>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91" name="Google Shape;191;p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Arial"/>
              <a:buNone/>
            </a:pPr>
            <a:r>
              <a:rPr lang="ru-RU">
                <a:latin typeface="Arial"/>
                <a:ea typeface="Arial"/>
                <a:cs typeface="Arial"/>
                <a:sym typeface="Arial"/>
              </a:rPr>
              <a:t>ИСТОЧНИКИ ДАННЫХ</a:t>
            </a:r>
            <a:endParaRPr/>
          </a:p>
        </p:txBody>
      </p:sp>
      <p:cxnSp>
        <p:nvCxnSpPr>
          <p:cNvPr id="192" name="Google Shape;192;p4"/>
          <p:cNvCxnSpPr/>
          <p:nvPr/>
        </p:nvCxnSpPr>
        <p:spPr>
          <a:xfrm>
            <a:off x="1483042" y="2400639"/>
            <a:ext cx="9273858" cy="0"/>
          </a:xfrm>
          <a:prstGeom prst="straightConnector1">
            <a:avLst/>
          </a:prstGeom>
          <a:noFill/>
          <a:ln w="15875" cap="flat" cmpd="sng">
            <a:solidFill>
              <a:schemeClr val="accent1"/>
            </a:solidFill>
            <a:prstDash val="solid"/>
            <a:round/>
            <a:headEnd type="none" w="sm" len="sm"/>
            <a:tailEnd type="none" w="sm" len="sm"/>
          </a:ln>
        </p:spPr>
      </p:cxnSp>
      <p:sp>
        <p:nvSpPr>
          <p:cNvPr id="193" name="Google Shape;193;p4"/>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760"/>
              <a:buChar char="•"/>
            </a:pPr>
            <a:r>
              <a:rPr lang="ru-RU">
                <a:latin typeface="Arial"/>
                <a:ea typeface="Arial"/>
                <a:cs typeface="Arial"/>
                <a:sym typeface="Arial"/>
              </a:rPr>
              <a:t>РЕЕСТРЫ ОТКРЫТЫХ ДАННЫХ НА САЙТАХ УПОЛНОМОЧЕННЫХ ОРГАНОВ ИСПОЛНИТЕЛЬНОЙ ВЛАСТИ СУБЪЕКТОВ РОССИЙСКОЙ ФЕДЕРАЦИИ</a:t>
            </a:r>
            <a:endParaRPr/>
          </a:p>
          <a:p>
            <a:pPr marL="342900" lvl="0" indent="-342900" algn="l" rtl="0">
              <a:spcBef>
                <a:spcPts val="1080"/>
              </a:spcBef>
              <a:spcAft>
                <a:spcPts val="0"/>
              </a:spcAft>
              <a:buSzPts val="2760"/>
              <a:buChar char="•"/>
            </a:pPr>
            <a:r>
              <a:rPr lang="ru-RU">
                <a:latin typeface="Arial"/>
                <a:ea typeface="Arial"/>
                <a:cs typeface="Arial"/>
                <a:sym typeface="Arial"/>
              </a:rPr>
              <a:t>ОФИЦИАЛЬНЫЙ САЙТ МИНТРАНС РФ </a:t>
            </a:r>
            <a:r>
              <a:rPr lang="ru-RU" i="1" u="sng">
                <a:latin typeface="Arial"/>
                <a:ea typeface="Arial"/>
                <a:cs typeface="Arial"/>
                <a:sym typeface="Arial"/>
              </a:rPr>
              <a:t>https://mintrans.gov.ru</a:t>
            </a:r>
            <a:endParaRPr/>
          </a:p>
        </p:txBody>
      </p:sp>
      <p:sp>
        <p:nvSpPr>
          <p:cNvPr id="194" name="Google Shape;194;p4"/>
          <p:cNvSpPr txBox="1"/>
          <p:nvPr/>
        </p:nvSpPr>
        <p:spPr>
          <a:xfrm>
            <a:off x="4724400" y="3200400"/>
            <a:ext cx="2743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u="none" strike="noStrike" cap="none">
              <a:solidFill>
                <a:schemeClr val="dk1"/>
              </a:solidFill>
              <a:latin typeface="Garamond"/>
              <a:ea typeface="Garamond"/>
              <a:cs typeface="Garamond"/>
              <a:sym typeface="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5C03F6-FAD0-4DB9-8A51-B294D9E31020}"/>
              </a:ext>
            </a:extLst>
          </p:cNvPr>
          <p:cNvSpPr>
            <a:spLocks noGrp="1"/>
          </p:cNvSpPr>
          <p:nvPr>
            <p:ph type="title"/>
          </p:nvPr>
        </p:nvSpPr>
        <p:spPr>
          <a:xfrm>
            <a:off x="1295402" y="982133"/>
            <a:ext cx="9601196" cy="538758"/>
          </a:xfrm>
        </p:spPr>
        <p:txBody>
          <a:bodyPr>
            <a:normAutofit fontScale="90000"/>
          </a:bodyPr>
          <a:lstStyle/>
          <a:p>
            <a:r>
              <a:rPr lang="ru-RU" dirty="0"/>
              <a:t>Создание </a:t>
            </a:r>
            <a:r>
              <a:rPr lang="en-US" dirty="0"/>
              <a:t>product </a:t>
            </a:r>
            <a:r>
              <a:rPr lang="en-US" dirty="0" err="1"/>
              <a:t>breef</a:t>
            </a:r>
            <a:endParaRPr lang="ru-RU" dirty="0"/>
          </a:p>
        </p:txBody>
      </p:sp>
      <p:sp>
        <p:nvSpPr>
          <p:cNvPr id="3" name="Текст 2">
            <a:extLst>
              <a:ext uri="{FF2B5EF4-FFF2-40B4-BE49-F238E27FC236}">
                <a16:creationId xmlns:a16="http://schemas.microsoft.com/office/drawing/2014/main" id="{0F442616-292F-483E-B067-22636F043A72}"/>
              </a:ext>
            </a:extLst>
          </p:cNvPr>
          <p:cNvSpPr>
            <a:spLocks noGrp="1"/>
          </p:cNvSpPr>
          <p:nvPr>
            <p:ph type="body" idx="1"/>
          </p:nvPr>
        </p:nvSpPr>
        <p:spPr/>
        <p:txBody>
          <a:bodyPr/>
          <a:lstStyle/>
          <a:p>
            <a:r>
              <a:rPr lang="ru-RU" dirty="0"/>
              <a:t>На первом этапе был создан проект дизайна исследования, в котором были отображены основные моменты предстоящей задачи:</a:t>
            </a:r>
          </a:p>
          <a:p>
            <a:r>
              <a:rPr lang="en-US" dirty="0">
                <a:hlinkClick r:id="rId2"/>
              </a:rPr>
              <a:t>https://docs.google.com/spreadsheets/d/1sRNbRRIo_Bav3lR1U1o_dlIS3obx1zvN2B2OU1HwnYI/edit?usp=sharing</a:t>
            </a:r>
            <a:endParaRPr lang="ru-RU" dirty="0"/>
          </a:p>
          <a:p>
            <a:endParaRPr lang="ru-RU" dirty="0"/>
          </a:p>
        </p:txBody>
      </p:sp>
    </p:spTree>
    <p:extLst>
      <p:ext uri="{BB962C8B-B14F-4D97-AF65-F5344CB8AC3E}">
        <p14:creationId xmlns:p14="http://schemas.microsoft.com/office/powerpoint/2010/main" val="398425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Таблица 11">
            <a:extLst>
              <a:ext uri="{FF2B5EF4-FFF2-40B4-BE49-F238E27FC236}">
                <a16:creationId xmlns:a16="http://schemas.microsoft.com/office/drawing/2014/main" id="{8A2BB6F5-FED4-46D1-9D50-A3010E7D72DB}"/>
              </a:ext>
            </a:extLst>
          </p:cNvPr>
          <p:cNvGraphicFramePr>
            <a:graphicFrameLocks noGrp="1"/>
          </p:cNvGraphicFramePr>
          <p:nvPr>
            <p:extLst>
              <p:ext uri="{D42A27DB-BD31-4B8C-83A1-F6EECF244321}">
                <p14:modId xmlns:p14="http://schemas.microsoft.com/office/powerpoint/2010/main" val="1837800457"/>
              </p:ext>
            </p:extLst>
          </p:nvPr>
        </p:nvGraphicFramePr>
        <p:xfrm>
          <a:off x="673767" y="641685"/>
          <a:ext cx="10828421" cy="5582650"/>
        </p:xfrm>
        <a:graphic>
          <a:graphicData uri="http://schemas.openxmlformats.org/drawingml/2006/table">
            <a:tbl>
              <a:tblPr/>
              <a:tblGrid>
                <a:gridCol w="1913545">
                  <a:extLst>
                    <a:ext uri="{9D8B030D-6E8A-4147-A177-3AD203B41FA5}">
                      <a16:colId xmlns:a16="http://schemas.microsoft.com/office/drawing/2014/main" val="3538377758"/>
                    </a:ext>
                  </a:extLst>
                </a:gridCol>
                <a:gridCol w="8914876">
                  <a:extLst>
                    <a:ext uri="{9D8B030D-6E8A-4147-A177-3AD203B41FA5}">
                      <a16:colId xmlns:a16="http://schemas.microsoft.com/office/drawing/2014/main" val="3306999905"/>
                    </a:ext>
                  </a:extLst>
                </a:gridCol>
              </a:tblGrid>
              <a:tr h="462013">
                <a:tc gridSpan="2">
                  <a:txBody>
                    <a:bodyPr/>
                    <a:lstStyle/>
                    <a:p>
                      <a:pPr algn="l" fontAlgn="b"/>
                      <a:r>
                        <a:rPr lang="ru-RU" sz="600" b="0" i="0" u="none" strike="noStrike">
                          <a:solidFill>
                            <a:srgbClr val="000000"/>
                          </a:solidFill>
                          <a:effectLst/>
                          <a:latin typeface="Times New Roman" panose="02020603050405020304" pitchFamily="18" charset="0"/>
                        </a:rPr>
                        <a:t>Формирование базы данных выданных разрешений на осуществление деятельности по перевозке пассажиров и багажа легковым такси по субъектам Российской Федерации. </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2463253371"/>
                  </a:ext>
                </a:extLst>
              </a:tr>
              <a:tr h="616016">
                <a:tc>
                  <a:txBody>
                    <a:bodyPr/>
                    <a:lstStyle/>
                    <a:p>
                      <a:pPr algn="ctr" fontAlgn="b"/>
                      <a:r>
                        <a:rPr lang="ru-RU" sz="500" b="0" i="0" u="none" strike="noStrike">
                          <a:solidFill>
                            <a:srgbClr val="000000"/>
                          </a:solidFill>
                          <a:effectLst/>
                          <a:latin typeface="Arial" panose="020B0604020202020204" pitchFamily="34" charset="0"/>
                        </a:rPr>
                        <a:t>Какова проблема?</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ru-RU" sz="500" b="0" i="0" u="none" strike="noStrike">
                          <a:solidFill>
                            <a:srgbClr val="000000"/>
                          </a:solidFill>
                          <a:effectLst/>
                          <a:latin typeface="Arial" panose="020B0604020202020204" pitchFamily="34" charset="0"/>
                        </a:rPr>
                        <a:t>Разрешения на осуществление деятельности по перевозке пассажиров и багажа легковым такси выдаётся органом исполнительной власти субъекта РФ. Таким образом отсутствует единая база разрешений выданных по всей стране. При этом единая база выданных разрешений может повысить контроль за данной сферой деятельность, проводить анализ состояния рынка, быстрее адаптироваться к внешним факторам, влияющим на рыног перевозок пассажиров.</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251850212"/>
                  </a:ext>
                </a:extLst>
              </a:tr>
              <a:tr h="365760">
                <a:tc>
                  <a:txBody>
                    <a:bodyPr/>
                    <a:lstStyle/>
                    <a:p>
                      <a:pPr algn="l" fontAlgn="b"/>
                      <a:r>
                        <a:rPr lang="ru-RU" sz="500" b="0" i="0" u="none" strike="noStrike">
                          <a:solidFill>
                            <a:srgbClr val="000000"/>
                          </a:solidFill>
                          <a:effectLst/>
                          <a:latin typeface="Arial" panose="020B0604020202020204" pitchFamily="34" charset="0"/>
                        </a:rPr>
                        <a:t>Стейкхолдеры данного проекта:</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ru-RU" sz="500" b="0" i="0" u="none" strike="noStrike">
                          <a:solidFill>
                            <a:srgbClr val="000000"/>
                          </a:solidFill>
                          <a:effectLst/>
                          <a:latin typeface="Arial" panose="020B0604020202020204" pitchFamily="34" charset="0"/>
                        </a:rPr>
                        <a:t>Федеральная служба государственной статистики Росстат.</a:t>
                      </a:r>
                      <a:br>
                        <a:rPr lang="ru-RU" sz="500" b="0" i="0" u="none" strike="noStrike">
                          <a:solidFill>
                            <a:srgbClr val="000000"/>
                          </a:solidFill>
                          <a:effectLst/>
                          <a:latin typeface="Arial" panose="020B0604020202020204" pitchFamily="34" charset="0"/>
                        </a:rPr>
                      </a:br>
                      <a:r>
                        <a:rPr lang="ru-RU" sz="500" b="0" i="0" u="none" strike="noStrike">
                          <a:solidFill>
                            <a:srgbClr val="000000"/>
                          </a:solidFill>
                          <a:effectLst/>
                          <a:latin typeface="Arial" panose="020B0604020202020204" pitchFamily="34" charset="0"/>
                        </a:rPr>
                        <a:t>Томский Государственный Университет. Органы исполнительной власти субъекта РФ.</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385043235"/>
                  </a:ext>
                </a:extLst>
              </a:tr>
              <a:tr h="930441">
                <a:tc>
                  <a:txBody>
                    <a:bodyPr/>
                    <a:lstStyle/>
                    <a:p>
                      <a:pPr algn="l" fontAlgn="b"/>
                      <a:r>
                        <a:rPr lang="ru-RU" sz="500" b="0" i="0" u="none" strike="noStrike">
                          <a:solidFill>
                            <a:srgbClr val="000000"/>
                          </a:solidFill>
                          <a:effectLst/>
                          <a:latin typeface="Arial" panose="020B0604020202020204" pitchFamily="34" charset="0"/>
                        </a:rPr>
                        <a:t>Какова цель проекта?</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ru-RU" sz="500" b="0" i="0" u="none" strike="noStrike">
                          <a:solidFill>
                            <a:srgbClr val="000000"/>
                          </a:solidFill>
                          <a:effectLst/>
                          <a:latin typeface="Arial" panose="020B0604020202020204" pitchFamily="34" charset="0"/>
                        </a:rPr>
                        <a:t>База данных в формате Excel, выданных разрешений на перевозку пассажиров и багажа</a:t>
                      </a:r>
                      <a:br>
                        <a:rPr lang="ru-RU" sz="500" b="0" i="0" u="none" strike="noStrike">
                          <a:solidFill>
                            <a:srgbClr val="000000"/>
                          </a:solidFill>
                          <a:effectLst/>
                          <a:latin typeface="Arial" panose="020B0604020202020204" pitchFamily="34" charset="0"/>
                        </a:rPr>
                      </a:br>
                      <a:r>
                        <a:rPr lang="ru-RU" sz="500" b="0" i="0" u="none" strike="noStrike">
                          <a:solidFill>
                            <a:srgbClr val="000000"/>
                          </a:solidFill>
                          <a:effectLst/>
                          <a:latin typeface="Arial" panose="020B0604020202020204" pitchFamily="34" charset="0"/>
                        </a:rPr>
                        <a:t>легковыми такси по субъектам Российской Федерации.</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987130903"/>
                  </a:ext>
                </a:extLst>
              </a:tr>
              <a:tr h="654517">
                <a:tc>
                  <a:txBody>
                    <a:bodyPr/>
                    <a:lstStyle/>
                    <a:p>
                      <a:pPr algn="l" fontAlgn="b"/>
                      <a:r>
                        <a:rPr lang="ru-RU" sz="500" b="0" i="0" u="none" strike="noStrike">
                          <a:solidFill>
                            <a:srgbClr val="000000"/>
                          </a:solidFill>
                          <a:effectLst/>
                          <a:latin typeface="Arial" panose="020B0604020202020204" pitchFamily="34" charset="0"/>
                        </a:rPr>
                        <a:t>Начальная гипотеза</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ru-RU" sz="500" b="0" i="0" u="none" strike="noStrike">
                          <a:solidFill>
                            <a:srgbClr val="000000"/>
                          </a:solidFill>
                          <a:effectLst/>
                          <a:latin typeface="Arial" panose="020B0604020202020204" pitchFamily="34" charset="0"/>
                        </a:rPr>
                        <a:t>Законодательство Российской Федерации обязывает органы исполнительной власти размещать в открытом доступе данные о выданных лицензиях, однако нет единого требования к размещению этих данных. Данные размещаются в разных форматах вплоть до простого доступа на сайте в интерактивном режиме. В настоящее время нет механизма, позволяющего сводить эти данные в один реестр.</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623403349"/>
                  </a:ext>
                </a:extLst>
              </a:tr>
              <a:tr h="442762">
                <a:tc>
                  <a:txBody>
                    <a:bodyPr/>
                    <a:lstStyle/>
                    <a:p>
                      <a:pPr algn="l" fontAlgn="b"/>
                      <a:r>
                        <a:rPr lang="ru-RU" sz="500" b="0" i="0" u="none" strike="noStrike">
                          <a:solidFill>
                            <a:srgbClr val="000000"/>
                          </a:solidFill>
                          <a:effectLst/>
                          <a:latin typeface="Arial" panose="020B0604020202020204" pitchFamily="34" charset="0"/>
                        </a:rPr>
                        <a:t>Задачи для выполнения цели:</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ru-RU" sz="500" b="0" i="0" u="none" strike="noStrike">
                          <a:solidFill>
                            <a:srgbClr val="000000"/>
                          </a:solidFill>
                          <a:effectLst/>
                          <a:latin typeface="Arial" panose="020B0604020202020204" pitchFamily="34" charset="0"/>
                        </a:rPr>
                        <a:t>Определение источников данных, сбор информации с открытых источников. Создание механизма для автоматического сбора данных. Подготовка и очистка данных. Визуализировать  полученные данные.</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944384549"/>
                  </a:ext>
                </a:extLst>
              </a:tr>
              <a:tr h="314425">
                <a:tc>
                  <a:txBody>
                    <a:bodyPr/>
                    <a:lstStyle/>
                    <a:p>
                      <a:pPr algn="l" fontAlgn="b"/>
                      <a:r>
                        <a:rPr lang="ru-RU" sz="500" b="0" i="0" u="none" strike="noStrike">
                          <a:solidFill>
                            <a:srgbClr val="000000"/>
                          </a:solidFill>
                          <a:effectLst/>
                          <a:latin typeface="Arial" panose="020B0604020202020204" pitchFamily="34" charset="0"/>
                        </a:rPr>
                        <a:t>Используемые данные:</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ru-RU" sz="500" b="0" i="0" u="none" strike="noStrike">
                          <a:solidFill>
                            <a:srgbClr val="0000FF"/>
                          </a:solidFill>
                          <a:effectLst/>
                          <a:latin typeface="Times New Roman" panose="02020603050405020304" pitchFamily="18" charset="0"/>
                          <a:hlinkClick r:id="rId2"/>
                        </a:rPr>
                        <a:t>Реестры расположенные на порталах органов управления субъектов РФ. Полный список источников в таблице по ссылке: </a:t>
                      </a:r>
                      <a:r>
                        <a:rPr lang="ru-RU" sz="500" b="0" i="0" u="sng" strike="noStrike">
                          <a:solidFill>
                            <a:srgbClr val="1155CC"/>
                          </a:solidFill>
                          <a:effectLst/>
                          <a:latin typeface="Times New Roman" panose="02020603050405020304" pitchFamily="18" charset="0"/>
                          <a:hlinkClick r:id="rId2"/>
                        </a:rPr>
                        <a:t>https://docs.google.com/spreadsheets/d/1Vny1RFqZdiInCAAignkMTVMnJm-JCBlykqu75RtTkfI/edit?usp=sharing</a:t>
                      </a:r>
                      <a:endParaRPr lang="ru-RU" sz="500" b="0" i="0" u="sng" strike="noStrike">
                        <a:solidFill>
                          <a:srgbClr val="0000FF"/>
                        </a:solidFill>
                        <a:effectLst/>
                        <a:latin typeface="Times New Roman" panose="02020603050405020304" pitchFamily="18" charset="0"/>
                      </a:endParaRP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75540137"/>
                  </a:ext>
                </a:extLst>
              </a:tr>
              <a:tr h="256674">
                <a:tc>
                  <a:txBody>
                    <a:bodyPr/>
                    <a:lstStyle/>
                    <a:p>
                      <a:pPr algn="l" fontAlgn="b"/>
                      <a:r>
                        <a:rPr lang="ru-RU" sz="500" b="0" i="0" u="none" strike="noStrike">
                          <a:solidFill>
                            <a:srgbClr val="000000"/>
                          </a:solidFill>
                          <a:effectLst/>
                          <a:latin typeface="Arial" panose="020B0604020202020204" pitchFamily="34" charset="0"/>
                        </a:rPr>
                        <a:t>Сложности реализации:</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ru-RU" sz="500" b="0" i="0" u="none" strike="noStrike">
                          <a:solidFill>
                            <a:srgbClr val="000000"/>
                          </a:solidFill>
                          <a:effectLst/>
                          <a:latin typeface="Arial" panose="020B0604020202020204" pitchFamily="34" charset="0"/>
                        </a:rPr>
                        <a:t>Различный формат размещённых данных. Различные сроки актуализации данных.</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093753068"/>
                  </a:ext>
                </a:extLst>
              </a:tr>
              <a:tr h="667352">
                <a:tc>
                  <a:txBody>
                    <a:bodyPr/>
                    <a:lstStyle/>
                    <a:p>
                      <a:pPr algn="l" fontAlgn="b"/>
                      <a:r>
                        <a:rPr lang="ru-RU" sz="500" b="0" i="0" u="none" strike="noStrike">
                          <a:solidFill>
                            <a:srgbClr val="000000"/>
                          </a:solidFill>
                          <a:effectLst/>
                          <a:latin typeface="Arial" panose="020B0604020202020204" pitchFamily="34" charset="0"/>
                        </a:rPr>
                        <a:t>Алгоритм решения:</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ru-RU" sz="500" b="0" i="0" u="none" strike="noStrike">
                          <a:solidFill>
                            <a:srgbClr val="000000"/>
                          </a:solidFill>
                          <a:effectLst/>
                          <a:latin typeface="Arial" panose="020B0604020202020204" pitchFamily="34" charset="0"/>
                        </a:rPr>
                        <a:t>Поиск и скачивание данных из открытых источников. Приведение скаченных данных к формату XLS. Сведение результатов в единую таблицу. Представление данных в среде Яндекс DataLeans. Написание программы для автоматического сбора информации с сайтов, где размещаются данные.</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082536304"/>
                  </a:ext>
                </a:extLst>
              </a:tr>
              <a:tr h="314425">
                <a:tc>
                  <a:txBody>
                    <a:bodyPr/>
                    <a:lstStyle/>
                    <a:p>
                      <a:pPr algn="l" fontAlgn="b"/>
                      <a:r>
                        <a:rPr lang="ru-RU" sz="500" b="0" i="0" u="none" strike="noStrike">
                          <a:solidFill>
                            <a:srgbClr val="000000"/>
                          </a:solidFill>
                          <a:effectLst/>
                          <a:latin typeface="Arial" panose="020B0604020202020204" pitchFamily="34" charset="0"/>
                        </a:rPr>
                        <a:t>Ожидаемые результаты:</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ru-RU" sz="500" b="0" i="0" u="none" strike="noStrike">
                          <a:solidFill>
                            <a:srgbClr val="000000"/>
                          </a:solidFill>
                          <a:effectLst/>
                          <a:latin typeface="Arial" panose="020B0604020202020204" pitchFamily="34" charset="0"/>
                        </a:rPr>
                        <a:t>База данных в формате Excel, выданных разрешений на перевозку пассажиров и багажа</a:t>
                      </a:r>
                      <a:br>
                        <a:rPr lang="ru-RU" sz="500" b="0" i="0" u="none" strike="noStrike">
                          <a:solidFill>
                            <a:srgbClr val="000000"/>
                          </a:solidFill>
                          <a:effectLst/>
                          <a:latin typeface="Arial" panose="020B0604020202020204" pitchFamily="34" charset="0"/>
                        </a:rPr>
                      </a:br>
                      <a:r>
                        <a:rPr lang="ru-RU" sz="500" b="0" i="0" u="none" strike="noStrike">
                          <a:solidFill>
                            <a:srgbClr val="000000"/>
                          </a:solidFill>
                          <a:effectLst/>
                          <a:latin typeface="Arial" panose="020B0604020202020204" pitchFamily="34" charset="0"/>
                        </a:rPr>
                        <a:t>легковыми такси по субъектам Российской Федерации.</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348057755"/>
                  </a:ext>
                </a:extLst>
              </a:tr>
              <a:tr h="237424">
                <a:tc>
                  <a:txBody>
                    <a:bodyPr/>
                    <a:lstStyle/>
                    <a:p>
                      <a:pPr algn="l" fontAlgn="b"/>
                      <a:r>
                        <a:rPr lang="ru-RU" sz="500" b="0" i="0" u="none" strike="noStrike">
                          <a:solidFill>
                            <a:srgbClr val="000000"/>
                          </a:solidFill>
                          <a:effectLst/>
                          <a:latin typeface="Arial" panose="020B0604020202020204" pitchFamily="34" charset="0"/>
                        </a:rPr>
                        <a:t>Метрика успеха:</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ru-RU" sz="500" b="0" i="0" u="none" strike="noStrike">
                          <a:solidFill>
                            <a:srgbClr val="000000"/>
                          </a:solidFill>
                          <a:effectLst/>
                          <a:latin typeface="Arial" panose="020B0604020202020204" pitchFamily="34" charset="0"/>
                        </a:rPr>
                        <a:t>Возможность проводить статистические исследования полученной информации.</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229460099"/>
                  </a:ext>
                </a:extLst>
              </a:tr>
              <a:tr h="320841">
                <a:tc>
                  <a:txBody>
                    <a:bodyPr/>
                    <a:lstStyle/>
                    <a:p>
                      <a:pPr algn="l" fontAlgn="b"/>
                      <a:r>
                        <a:rPr lang="ru-RU" sz="500" b="0" i="0" u="none" strike="noStrike">
                          <a:solidFill>
                            <a:srgbClr val="000000"/>
                          </a:solidFill>
                          <a:effectLst/>
                          <a:latin typeface="Arial" panose="020B0604020202020204" pitchFamily="34" charset="0"/>
                        </a:rPr>
                        <a:t>Риски:</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ru-RU" sz="500" b="0" i="0" u="none" strike="noStrike" dirty="0">
                          <a:solidFill>
                            <a:srgbClr val="000000"/>
                          </a:solidFill>
                          <a:effectLst/>
                          <a:latin typeface="Arial" panose="020B0604020202020204" pitchFamily="34" charset="0"/>
                        </a:rPr>
                        <a:t>Разнообразие и </a:t>
                      </a:r>
                      <a:r>
                        <a:rPr lang="ru-RU" sz="500" b="0" i="0" u="none" strike="noStrike" dirty="0" err="1">
                          <a:solidFill>
                            <a:srgbClr val="000000"/>
                          </a:solidFill>
                          <a:effectLst/>
                          <a:latin typeface="Arial" panose="020B0604020202020204" pitchFamily="34" charset="0"/>
                        </a:rPr>
                        <a:t>неструктурированность</a:t>
                      </a:r>
                      <a:r>
                        <a:rPr lang="ru-RU" sz="500" b="0" i="0" u="none" strike="noStrike" dirty="0">
                          <a:solidFill>
                            <a:srgbClr val="000000"/>
                          </a:solidFill>
                          <a:effectLst/>
                          <a:latin typeface="Arial" panose="020B0604020202020204" pitchFamily="34" charset="0"/>
                        </a:rPr>
                        <a:t> данных, в связи с  отсутствием единого требования к размещению информации, а так же тот факт, что в любой момент источник размещения может смениться, затруднительна автоматизация её сбора.</a:t>
                      </a:r>
                    </a:p>
                  </a:txBody>
                  <a:tcPr marL="3051" marR="3051" marT="3051"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0858307"/>
                  </a:ext>
                </a:extLst>
              </a:tr>
            </a:tbl>
          </a:graphicData>
        </a:graphic>
      </p:graphicFrame>
    </p:spTree>
    <p:extLst>
      <p:ext uri="{BB962C8B-B14F-4D97-AF65-F5344CB8AC3E}">
        <p14:creationId xmlns:p14="http://schemas.microsoft.com/office/powerpoint/2010/main" val="334755370"/>
      </p:ext>
    </p:extLst>
  </p:cSld>
  <p:clrMapOvr>
    <a:masterClrMapping/>
  </p:clrMapOvr>
</p:sld>
</file>

<file path=ppt/theme/theme1.xml><?xml version="1.0" encoding="utf-8"?>
<a:theme xmlns:a="http://schemas.openxmlformats.org/drawingml/2006/main"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1532</Words>
  <Application>Microsoft Office PowerPoint</Application>
  <PresentationFormat>Широкоэкранный</PresentationFormat>
  <Paragraphs>347</Paragraphs>
  <Slides>37</Slides>
  <Notes>25</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37</vt:i4>
      </vt:variant>
    </vt:vector>
  </HeadingPairs>
  <TitlesOfParts>
    <vt:vector size="45" baseType="lpstr">
      <vt:lpstr>Calibri</vt:lpstr>
      <vt:lpstr>Times New Roman</vt:lpstr>
      <vt:lpstr>Play-Regular</vt:lpstr>
      <vt:lpstr>Garamond</vt:lpstr>
      <vt:lpstr>Arial</vt:lpstr>
      <vt:lpstr>EB Garamond</vt:lpstr>
      <vt:lpstr>Play-Bold</vt:lpstr>
      <vt:lpstr>Organic</vt:lpstr>
      <vt:lpstr>Презентация PowerPoint</vt:lpstr>
      <vt:lpstr>Задача</vt:lpstr>
      <vt:lpstr>Презентация PowerPoint</vt:lpstr>
      <vt:lpstr>Презентация PowerPoint</vt:lpstr>
      <vt:lpstr>ЦЕЛЬ ПРОЕКТА</vt:lpstr>
      <vt:lpstr>ЗАДАЧИ</vt:lpstr>
      <vt:lpstr>ИСТОЧНИКИ ДАННЫХ</vt:lpstr>
      <vt:lpstr>Создание product breef</vt:lpstr>
      <vt:lpstr>Презентация PowerPoint</vt:lpstr>
      <vt:lpstr>Второй этап состоял в поиске источников данных и их систематизации. Результат был сведен в единую таблицу: https://docs.google.com/spreadsheets/d/1Vny1RFqZdiInCAAignkMTVMnJm-JCBlykqu75RtTkfI/edit?usp=sharing</vt:lpstr>
      <vt:lpstr>СБОР ДАННЫХ</vt:lpstr>
      <vt:lpstr>Презентация PowerPoint</vt:lpstr>
      <vt:lpstr>Презентация PowerPoint</vt:lpstr>
      <vt:lpstr>ПЕРВИЧНАЯ ОБРАБОТКА ДАННЫХ</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ВИЗУАЛИЗАЦИЯ И АНАЛИЗ ДАННЫХ</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ВЫДАННЫЕ РАЗРЕШЕНИЯ ПО ГОДАМ</vt:lpstr>
      <vt:lpstr>Презентация PowerPoint</vt:lpstr>
      <vt:lpstr>ССЫЛКИ НА МАТЕРИАЛЫ ПРОЕКТА</vt:lpstr>
      <vt:lpstr>Презентация PowerPoint</vt:lpstr>
      <vt:lpstr>Презентация PowerPoint</vt:lpstr>
      <vt:lpstr>ИТОГИ</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Алекс Савва</dc:creator>
  <cp:lastModifiedBy>Eva Gorshunova</cp:lastModifiedBy>
  <cp:revision>3</cp:revision>
  <dcterms:created xsi:type="dcterms:W3CDTF">2021-08-28T18:35:24Z</dcterms:created>
  <dcterms:modified xsi:type="dcterms:W3CDTF">2021-08-29T18:03:14Z</dcterms:modified>
</cp:coreProperties>
</file>